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>
  <p:sldMasterIdLst>
    <p:sldMasterId id="214748366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6353" autoAdjust="0"/>
  </p:normalViewPr>
  <p:slideViewPr>
    <p:cSldViewPr>
      <p:cViewPr varScale="1">
        <p:scale>
          <a:sx n="100" d="100"/>
          <a:sy n="100" d="100"/>
        </p:scale>
        <p:origin x="534" y="60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1E3C582-C082-4820-B41E-CEA2C49C8454}" type="datetime1">
              <a:rPr lang="ko-KR" altLang="en-US"/>
              <a:pPr lvl="0">
                <a:defRPr/>
              </a:pPr>
              <a:t>2022-06-24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2D1A78D-F461-4A7E-BD79-FC10209FF4B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검색어를 입력하고 하단리스트에서 고르지않고 검색을눌러 검색창을 새로열어서 나오는 첫번째것을 선택</a:t>
            </a:r>
            <a:endParaRPr lang="ko-KR" altLang="en-US" sz="1800" b="0" kern="0" spc="0">
              <a:solidFill>
                <a:srgbClr val="000000"/>
              </a:solidFill>
              <a:effectLst/>
              <a:latin typeface="함초롬바탕"/>
              <a:ea typeface="함초롬바탕"/>
            </a:endParaRPr>
          </a:p>
          <a:p>
            <a:pPr marL="0" marR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(</a:t>
            </a:r>
            <a:r>
              <a:rPr lang="ko-KR" altLang="en-US" sz="1800" b="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찾는 관광지역과 메인홈페이지 리스트에서 선택하는 방법으로 했을때보다 정확해짐</a:t>
            </a:r>
            <a:r>
              <a:rPr lang="en-US" altLang="ko-KR" sz="1800" b="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)</a:t>
            </a:r>
            <a:endParaRPr lang="en-US" altLang="ko-KR" sz="1800" b="0" kern="0" spc="0">
              <a:solidFill>
                <a:srgbClr val="000000"/>
              </a:solidFill>
              <a:effectLst/>
              <a:latin typeface="함초롬바탕"/>
              <a:ea typeface="함초롬바탕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kern="100">
              <a:latin typeface="맑은 고딕"/>
              <a:ea typeface="맑은 고딕"/>
              <a:cs typeface="Times New Roman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>
              <a:sym typeface="Wingdings"/>
            </a:endParaRPr>
          </a:p>
          <a:p>
            <a:pPr lvl="0">
              <a:defRPr/>
            </a:pPr>
            <a:endParaRPr lang="en-US" altLang="ko-KR">
              <a:sym typeface="Wingdings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기능의 순서대로 나열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기능의 순서대로 나열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2D1A78D-F461-4A7E-BD79-FC10209FF4B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20" Type="http://schemas.openxmlformats.org/officeDocument/2006/relationships/image" Target="../media/image19.png"  /><Relationship Id="rId21" Type="http://schemas.openxmlformats.org/officeDocument/2006/relationships/image" Target="../media/image20.png"  /><Relationship Id="rId22" Type="http://schemas.openxmlformats.org/officeDocument/2006/relationships/image" Target="../media/image21.png"  /><Relationship Id="rId23" Type="http://schemas.openxmlformats.org/officeDocument/2006/relationships/image" Target="../media/image22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17.png"  /><Relationship Id="rId13" Type="http://schemas.openxmlformats.org/officeDocument/2006/relationships/image" Target="../media/image6.png"  /><Relationship Id="rId14" Type="http://schemas.openxmlformats.org/officeDocument/2006/relationships/image" Target="../media/image17.png"  /><Relationship Id="rId15" Type="http://schemas.openxmlformats.org/officeDocument/2006/relationships/image" Target="../media/image22.png"  /><Relationship Id="rId16" Type="http://schemas.openxmlformats.org/officeDocument/2006/relationships/image" Target="../media/image33.png"  /><Relationship Id="rId17" Type="http://schemas.openxmlformats.org/officeDocument/2006/relationships/image" Target="../media/image34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17.png"  /><Relationship Id="rId13" Type="http://schemas.openxmlformats.org/officeDocument/2006/relationships/image" Target="../media/image6.png"  /><Relationship Id="rId14" Type="http://schemas.openxmlformats.org/officeDocument/2006/relationships/image" Target="../media/image17.png"  /><Relationship Id="rId15" Type="http://schemas.openxmlformats.org/officeDocument/2006/relationships/image" Target="../media/image35.png"  /><Relationship Id="rId16" Type="http://schemas.openxmlformats.org/officeDocument/2006/relationships/image" Target="../media/image22.png"  /><Relationship Id="rId17" Type="http://schemas.openxmlformats.org/officeDocument/2006/relationships/image" Target="../media/image36.png"  /><Relationship Id="rId18" Type="http://schemas.openxmlformats.org/officeDocument/2006/relationships/image" Target="../media/image37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14" Type="http://schemas.openxmlformats.org/officeDocument/2006/relationships/image" Target="../media/image38.png"  /><Relationship Id="rId15" Type="http://schemas.openxmlformats.org/officeDocument/2006/relationships/image" Target="../media/image39.png"  /><Relationship Id="rId16" Type="http://schemas.openxmlformats.org/officeDocument/2006/relationships/image" Target="../media/image40.png"  /><Relationship Id="rId17" Type="http://schemas.openxmlformats.org/officeDocument/2006/relationships/image" Target="../media/image41.png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14" Type="http://schemas.openxmlformats.org/officeDocument/2006/relationships/image" Target="../media/image42.png"  /><Relationship Id="rId15" Type="http://schemas.openxmlformats.org/officeDocument/2006/relationships/image" Target="../media/image43.png"  /><Relationship Id="rId16" Type="http://schemas.openxmlformats.org/officeDocument/2006/relationships/image" Target="../media/image44.png"  /><Relationship Id="rId17" Type="http://schemas.openxmlformats.org/officeDocument/2006/relationships/image" Target="../media/image45.png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14" Type="http://schemas.openxmlformats.org/officeDocument/2006/relationships/image" Target="../media/image46.png"  /><Relationship Id="rId15" Type="http://schemas.openxmlformats.org/officeDocument/2006/relationships/image" Target="../media/image47.bmp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14" Type="http://schemas.openxmlformats.org/officeDocument/2006/relationships/image" Target="../media/image48.png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14" Type="http://schemas.openxmlformats.org/officeDocument/2006/relationships/image" Target="../media/image49.png"  /><Relationship Id="rId15" Type="http://schemas.openxmlformats.org/officeDocument/2006/relationships/image" Target="../media/image50.png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17.png"  /><Relationship Id="rId13" Type="http://schemas.openxmlformats.org/officeDocument/2006/relationships/image" Target="../media/image6.png"  /><Relationship Id="rId14" Type="http://schemas.openxmlformats.org/officeDocument/2006/relationships/image" Target="../media/image17.png"  /><Relationship Id="rId15" Type="http://schemas.openxmlformats.org/officeDocument/2006/relationships/image" Target="../media/image22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16" Type="http://schemas.openxmlformats.org/officeDocument/2006/relationships/image" Target="../media/image53.png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2.png"  /><Relationship Id="rId14" Type="http://schemas.openxmlformats.org/officeDocument/2006/relationships/image" Target="../media/image8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6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14" Type="http://schemas.openxmlformats.org/officeDocument/2006/relationships/image" Target="../media/image54.png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14" Type="http://schemas.openxmlformats.org/officeDocument/2006/relationships/image" Target="../media/image15.png"  /><Relationship Id="rId15" Type="http://schemas.openxmlformats.org/officeDocument/2006/relationships/image" Target="../media/image16.png"  /><Relationship Id="rId16" Type="http://schemas.openxmlformats.org/officeDocument/2006/relationships/image" Target="../media/image17.png"  /><Relationship Id="rId17" Type="http://schemas.openxmlformats.org/officeDocument/2006/relationships/image" Target="../media/image18.png"  /><Relationship Id="rId18" Type="http://schemas.openxmlformats.org/officeDocument/2006/relationships/image" Target="../media/image19.png"  /><Relationship Id="rId19" Type="http://schemas.openxmlformats.org/officeDocument/2006/relationships/image" Target="../media/image20.png"  /><Relationship Id="rId2" Type="http://schemas.openxmlformats.org/officeDocument/2006/relationships/image" Target="../media/image1.png"  /><Relationship Id="rId20" Type="http://schemas.openxmlformats.org/officeDocument/2006/relationships/image" Target="../media/image21.png"  /><Relationship Id="rId21" Type="http://schemas.openxmlformats.org/officeDocument/2006/relationships/image" Target="../media/image22.png"  /><Relationship Id="rId22" Type="http://schemas.openxmlformats.org/officeDocument/2006/relationships/image" Target="../media/image55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23.jpeg"  /><Relationship Id="rId13" Type="http://schemas.openxmlformats.org/officeDocument/2006/relationships/image" Target="../media/image6.png"  /><Relationship Id="rId14" Type="http://schemas.openxmlformats.org/officeDocument/2006/relationships/image" Target="../media/image22.png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14" Type="http://schemas.openxmlformats.org/officeDocument/2006/relationships/image" Target="../media/image24.png"  /><Relationship Id="rId15" Type="http://schemas.microsoft.com/office/2007/relationships/hdphoto" Target="../embeddings/oleObject1.wdp"  /><Relationship Id="rId16" Type="http://schemas.openxmlformats.org/officeDocument/2006/relationships/image" Target="../media/image25.png"  /><Relationship Id="rId17" Type="http://schemas.microsoft.com/office/2007/relationships/hdphoto" Target="../embeddings/oleObject2.wdp"  /><Relationship Id="rId18" Type="http://schemas.openxmlformats.org/officeDocument/2006/relationships/image" Target="../media/image26.png"  /><Relationship Id="rId19" Type="http://schemas.openxmlformats.org/officeDocument/2006/relationships/image" Target="../media/image27.png"  /><Relationship Id="rId2" Type="http://schemas.openxmlformats.org/officeDocument/2006/relationships/notesSlide" Target="../notesSlides/notesSlide4.xml"  /><Relationship Id="rId20" Type="http://schemas.microsoft.com/office/2007/relationships/hdphoto" Target="../embeddings/oleObject3.wdp"  /><Relationship Id="rId21" Type="http://schemas.openxmlformats.org/officeDocument/2006/relationships/image" Target="../media/image28.png"  /><Relationship Id="rId22" Type="http://schemas.microsoft.com/office/2007/relationships/hdphoto" Target="../embeddings/oleObject4.wdp"  /><Relationship Id="rId23" Type="http://schemas.openxmlformats.org/officeDocument/2006/relationships/image" Target="../media/image29.png"  /><Relationship Id="rId24" Type="http://schemas.microsoft.com/office/2007/relationships/hdphoto" Target="../embeddings/oleObject5.wdp"  /><Relationship Id="rId25" Type="http://schemas.openxmlformats.org/officeDocument/2006/relationships/image" Target="../media/image30.png"  /><Relationship Id="rId26" Type="http://schemas.microsoft.com/office/2007/relationships/hdphoto" Target="../embeddings/oleObject6.wdp"  /><Relationship Id="rId27" Type="http://schemas.openxmlformats.org/officeDocument/2006/relationships/image" Target="../media/image31.jpe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17.png"  /><Relationship Id="rId13" Type="http://schemas.openxmlformats.org/officeDocument/2006/relationships/image" Target="../media/image6.png"  /><Relationship Id="rId14" Type="http://schemas.openxmlformats.org/officeDocument/2006/relationships/image" Target="../media/image17.png"  /><Relationship Id="rId15" Type="http://schemas.openxmlformats.org/officeDocument/2006/relationships/image" Target="../media/image22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15" Type="http://schemas.openxmlformats.org/officeDocument/2006/relationships/image" Target="../media/image17.png"  /><Relationship Id="rId16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Relationship Id="rId4" Type="http://schemas.openxmlformats.org/officeDocument/2006/relationships/image" Target="../media/image17.png"  /><Relationship Id="rId5" Type="http://schemas.openxmlformats.org/officeDocument/2006/relationships/image" Target="../media/image22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17.png"  /><Relationship Id="rId13" Type="http://schemas.openxmlformats.org/officeDocument/2006/relationships/image" Target="../media/image6.png"  /><Relationship Id="rId14" Type="http://schemas.openxmlformats.org/officeDocument/2006/relationships/image" Target="../media/image17.png"  /><Relationship Id="rId15" Type="http://schemas.openxmlformats.org/officeDocument/2006/relationships/image" Target="../media/image22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17.png"  /><Relationship Id="rId13" Type="http://schemas.openxmlformats.org/officeDocument/2006/relationships/image" Target="../media/image6.png"  /><Relationship Id="rId14" Type="http://schemas.openxmlformats.org/officeDocument/2006/relationships/image" Target="../media/image17.png"  /><Relationship Id="rId15" Type="http://schemas.openxmlformats.org/officeDocument/2006/relationships/image" Target="../media/image22.png"  /><Relationship Id="rId16" Type="http://schemas.openxmlformats.org/officeDocument/2006/relationships/image" Target="../media/image32.png"  /><Relationship Id="rId17" Type="http://schemas.openxmlformats.org/officeDocument/2006/relationships/image" Target="../media/image32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77548" y="1831068"/>
            <a:ext cx="4341763" cy="5270729"/>
            <a:chOff x="14377548" y="1831068"/>
            <a:chExt cx="4341763" cy="5270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7548" y="1831068"/>
              <a:ext cx="4341763" cy="5270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95" y="3389468"/>
            <a:ext cx="3147429" cy="6171429"/>
            <a:chOff x="68695" y="3389468"/>
            <a:chExt cx="3147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95" y="3389468"/>
              <a:ext cx="3147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03139"/>
            <a:ext cx="18285714" cy="1467516"/>
            <a:chOff x="0" y="8703138"/>
            <a:chExt cx="18285714" cy="2310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03138"/>
              <a:ext cx="18285714" cy="2310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770" y="0"/>
            <a:ext cx="18299483" cy="10285714"/>
            <a:chOff x="-13769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769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1137671"/>
            <a:ext cx="5676190" cy="693398"/>
            <a:chOff x="6304762" y="1137671"/>
            <a:chExt cx="5676190" cy="693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1137671"/>
              <a:ext cx="5676190" cy="693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97383" y="5486303"/>
            <a:ext cx="6596548" cy="189171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60300" y="6657457"/>
            <a:ext cx="6131700" cy="5434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501720" y="1256594"/>
            <a:ext cx="1487567" cy="667485"/>
            <a:chOff x="15501720" y="1256594"/>
            <a:chExt cx="1487567" cy="6674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5501720" y="1256594"/>
              <a:ext cx="1487567" cy="66748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6610" y="2410901"/>
            <a:ext cx="10547155" cy="2716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06252" y="6610040"/>
            <a:ext cx="1223851" cy="549153"/>
            <a:chOff x="2706252" y="6610040"/>
            <a:chExt cx="1223851" cy="5491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6252" y="6610040"/>
              <a:ext cx="1223851" cy="54915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6344" y="3469542"/>
            <a:ext cx="11169809" cy="33893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58063" y="1065535"/>
            <a:ext cx="1044733" cy="1049602"/>
            <a:chOff x="10758063" y="1065535"/>
            <a:chExt cx="1044733" cy="10496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0">
              <a:off x="10758063" y="1065535"/>
              <a:ext cx="1044733" cy="104960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6354" y="1183602"/>
            <a:ext cx="3123537" cy="6666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04589" y="7632478"/>
            <a:ext cx="2467012" cy="2141321"/>
            <a:chOff x="10804589" y="7632478"/>
            <a:chExt cx="2467012" cy="21413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955216" y="9345275"/>
              <a:ext cx="1481431" cy="387977"/>
              <a:chOff x="10955216" y="9345275"/>
              <a:chExt cx="1481431" cy="3879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60000">
                <a:off x="10955216" y="9345275"/>
                <a:ext cx="1481431" cy="3879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804589" y="7632478"/>
              <a:ext cx="2467012" cy="2141321"/>
              <a:chOff x="10804589" y="7632478"/>
              <a:chExt cx="2467012" cy="214132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804589" y="7632478"/>
                <a:ext cx="2467012" cy="214132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074103" y="8441293"/>
            <a:ext cx="2284041" cy="1332506"/>
            <a:chOff x="2074103" y="8441293"/>
            <a:chExt cx="2284041" cy="13325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4103" y="8441293"/>
              <a:ext cx="2284041" cy="13325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27500" y="9212056"/>
            <a:ext cx="438719" cy="174725"/>
            <a:chOff x="5527500" y="9212056"/>
            <a:chExt cx="438719" cy="1747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7500" y="9212056"/>
              <a:ext cx="438719" cy="1747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36181" y="9544266"/>
            <a:ext cx="473343" cy="151421"/>
            <a:chOff x="9136181" y="9544266"/>
            <a:chExt cx="473343" cy="15142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36181" y="9544266"/>
              <a:ext cx="473343" cy="1514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54151" y="5142857"/>
            <a:ext cx="3733333" cy="4158897"/>
            <a:chOff x="12954151" y="5142857"/>
            <a:chExt cx="3733333" cy="415889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299620" y="8947007"/>
              <a:ext cx="2714587" cy="354747"/>
              <a:chOff x="13299620" y="8947007"/>
              <a:chExt cx="2714587" cy="35474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299620" y="8947007"/>
                <a:ext cx="2714587" cy="35474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954151" y="5142857"/>
              <a:ext cx="3731931" cy="4034520"/>
              <a:chOff x="12954151" y="5142857"/>
              <a:chExt cx="3731931" cy="403452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954151" y="5142857"/>
                <a:ext cx="3731931" cy="403452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449638" y="2564927"/>
            <a:ext cx="1837583" cy="824541"/>
            <a:chOff x="1449638" y="2564927"/>
            <a:chExt cx="1837583" cy="8245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9638" y="2564927"/>
              <a:ext cx="1837583" cy="8245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25341" y="1949939"/>
            <a:ext cx="1487567" cy="667485"/>
            <a:chOff x="11525341" y="1949939"/>
            <a:chExt cx="1487567" cy="66748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1525341" y="1949939"/>
              <a:ext cx="1487567" cy="66748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650171" y="1590336"/>
            <a:ext cx="1131905" cy="607556"/>
            <a:chOff x="2650171" y="1590336"/>
            <a:chExt cx="1131905" cy="60755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50171" y="1590336"/>
              <a:ext cx="1131905" cy="6075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500335" y="1329452"/>
            <a:ext cx="1131905" cy="607556"/>
            <a:chOff x="3500335" y="1329452"/>
            <a:chExt cx="1131905" cy="60755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00335" y="1329452"/>
              <a:ext cx="1131905" cy="60755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477976" y="8953009"/>
            <a:ext cx="438719" cy="174725"/>
            <a:chOff x="7477976" y="8953009"/>
            <a:chExt cx="438719" cy="1747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7976" y="8953009"/>
              <a:ext cx="438719" cy="17472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11378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5a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0" y="1286"/>
            <a:ext cx="18299484" cy="10285714"/>
            <a:chOff x="0" y="1286"/>
            <a:chExt cx="18299484" cy="10285714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1481" y="8703139"/>
              <a:ext cx="18274232" cy="1467516"/>
              <a:chOff x="1220424" y="8703138"/>
              <a:chExt cx="17065288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20424" y="8703138"/>
                <a:ext cx="17065288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286"/>
              <a:ext cx="18299484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 rot="0"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 rot="0"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 rot="0"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 rot="0"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 rot="0"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 rot="0"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 rot="0"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 rot="0"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33399" y="818370"/>
            <a:ext cx="3200399" cy="541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배달의민족 도현"/>
                <a:ea typeface="배달의민족 도현"/>
              </a:rPr>
              <a:t>4. </a:t>
            </a:r>
            <a:r>
              <a:rPr lang="ko-KR" altLang="en-US" sz="3000">
                <a:latin typeface="배달의민족 도현"/>
                <a:ea typeface="배달의민족 도현"/>
              </a:rPr>
              <a:t>기능</a:t>
            </a:r>
            <a:r>
              <a:rPr lang="en-US" altLang="ko-KR" sz="3000">
                <a:latin typeface="배달의민족 도현"/>
                <a:ea typeface="배달의민족 도현"/>
              </a:rPr>
              <a:t>_</a:t>
            </a:r>
            <a:r>
              <a:rPr lang="ko-KR" altLang="en-US" sz="3000">
                <a:latin typeface="배달의민족 도현"/>
                <a:ea typeface="배달의민족 도현"/>
              </a:rPr>
              <a:t>구현 설명</a:t>
            </a:r>
            <a:endParaRPr lang="ko-KR" altLang="en-US" sz="3000">
              <a:latin typeface="배달의민족 도현"/>
              <a:ea typeface="배달의민족 도현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391" y="1166623"/>
            <a:ext cx="16219212" cy="397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[</a:t>
            </a:r>
            <a:r>
              <a:rPr lang="ko-KR" altLang="en-US" sz="5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데이터 전처리</a:t>
            </a:r>
            <a:r>
              <a:rPr lang="en-US" altLang="ko-KR" sz="5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]</a:t>
            </a:r>
            <a:endParaRPr lang="en-US" altLang="ko-KR" sz="5000">
              <a:solidFill>
                <a:schemeClr val="bg1"/>
              </a:solidFill>
              <a:latin typeface="배달의민족 한나체 Pro"/>
              <a:ea typeface="배달의민족 한나체 Pro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#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여행지 리뷰 특성상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,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외국인의 리뷰가 많음 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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잘못된 번역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,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외국어 추천 과정 불필요</a:t>
            </a:r>
            <a:endParaRPr lang="ko-KR" altLang="en-US" sz="3000">
              <a:solidFill>
                <a:schemeClr val="bg1"/>
              </a:solidFill>
              <a:latin typeface="배달의민족 한나체 Pro"/>
              <a:ea typeface="배달의민족 한나체 Pro"/>
              <a:sym typeface="Wingdings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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한글이 아닌 데이터 모두 제거</a:t>
            </a:r>
            <a:endParaRPr lang="ko-KR" altLang="en-US" sz="3000">
              <a:solidFill>
                <a:schemeClr val="bg1"/>
              </a:solidFill>
              <a:latin typeface="배달의민족 한나체 Pro"/>
              <a:ea typeface="배달의민족 한나체 Pro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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 Word-Cloud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를 이용하여 리뷰 데이터에서 불필요하게 많이 등장하는 단어 확인 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-&gt;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 불용어 설정 </a:t>
            </a:r>
            <a:endParaRPr lang="ko-KR" altLang="en-US" sz="3000">
              <a:solidFill>
                <a:schemeClr val="bg1"/>
              </a:solidFill>
              <a:latin typeface="배달의민족 한나체 Pro"/>
              <a:ea typeface="배달의민족 한나체 Pro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0">
              <a:solidFill>
                <a:schemeClr val="bg1"/>
              </a:solidFill>
              <a:latin typeface="배달의민족 한나체 Pro"/>
              <a:ea typeface="배달의민족 한나체 Pro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/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한나체 Pro"/>
                  <a:ea typeface="배달의민족 한나체 Pro"/>
                </a:rPr>
                <a:t>1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조</a:t>
              </a:r>
              <a:r>
                <a:rPr lang="en-US" altLang="ko-KR" sz="2000">
                  <a:latin typeface="배달의민족 한나체 Pro"/>
                  <a:ea typeface="배달의민족 한나체 Pro"/>
                </a:rPr>
                <a:t>. 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상쾌한</a:t>
              </a:r>
              <a:endParaRPr lang="ko-KR" altLang="en-US" sz="2000">
                <a:latin typeface="배달의민족 한나체 Pro"/>
                <a:ea typeface="배달의민족 한나체 Pro"/>
              </a:endParaRPr>
            </a:p>
          </p:txBody>
        </p:sp>
        <p:grpSp>
          <p:nvGrpSpPr>
            <p:cNvPr id="37" name="그룹 1021"/>
            <p:cNvGrpSpPr/>
            <p:nvPr/>
          </p:nvGrpSpPr>
          <p:grpSpPr>
            <a:xfrm rot="0"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516219" y="4556015"/>
            <a:ext cx="7093305" cy="3885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0051640" y="4909119"/>
            <a:ext cx="4371975" cy="2181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bg>
      <p:bgPr shadeToTitle="0">
        <a:solidFill>
          <a:srgbClr val="55a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0" y="1286"/>
            <a:ext cx="18299484" cy="10285714"/>
            <a:chOff x="0" y="1286"/>
            <a:chExt cx="18299484" cy="10285714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1481" y="8703139"/>
              <a:ext cx="18274232" cy="1467516"/>
              <a:chOff x="1220424" y="8703138"/>
              <a:chExt cx="17065288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20424" y="8703138"/>
                <a:ext cx="17065288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286"/>
              <a:ext cx="18299484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 rot="0"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 rot="0"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 rot="0"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 rot="0"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 rot="0"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 rot="0"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 rot="0"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 rot="0"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33399" y="818370"/>
            <a:ext cx="3200399" cy="541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배달의민족 도현"/>
                <a:ea typeface="배달의민족 도현"/>
              </a:rPr>
              <a:t>4. </a:t>
            </a:r>
            <a:r>
              <a:rPr lang="ko-KR" altLang="en-US" sz="3000">
                <a:latin typeface="배달의민족 도현"/>
                <a:ea typeface="배달의민족 도현"/>
              </a:rPr>
              <a:t>기능</a:t>
            </a:r>
            <a:r>
              <a:rPr lang="en-US" altLang="ko-KR" sz="3000">
                <a:latin typeface="배달의민족 도현"/>
                <a:ea typeface="배달의민족 도현"/>
              </a:rPr>
              <a:t>_</a:t>
            </a:r>
            <a:r>
              <a:rPr lang="ko-KR" altLang="en-US" sz="3000">
                <a:latin typeface="배달의민족 도현"/>
                <a:ea typeface="배달의민족 도현"/>
              </a:rPr>
              <a:t>구현 설명</a:t>
            </a:r>
            <a:endParaRPr lang="ko-KR" altLang="en-US" sz="3000">
              <a:latin typeface="배달의민족 도현"/>
              <a:ea typeface="배달의민족 도현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27392" y="1724364"/>
                <a:ext cx="16219211" cy="1858201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algn="ctr">
                  <a:lnSpc>
                    <a:spcPct val="150000"/>
                  </a:lnSpc>
                </a:pPr>
                <a14:m xmlns:m="http://schemas.openxmlformats.org/officeDocument/2006/math">
                  <m:oMathPara>
                    <m:oMath xmlns:m="http://schemas.openxmlformats.org/officeDocument/2006/math">
                      <m:r>
                        <a:rPr lang="en-US" altLang="ko-KR" sz="3000" b="1" dirty="0" smtClean="0">
                          <a:solidFill>
                            <a:schemeClr val="bg1"/>
                          </a:solidFill>
                          <a:latin typeface="Cambria Math" panose="2147483647" pitchFamily="18" charset="0"/>
                        </a:rPr>
                        <m:t>≠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"/>
              <p:cNvSpPr txBox="1"/>
              <p:nvPr/>
            </p:nvSpPr>
            <p:spPr>
              <a:xfrm>
                <a:off x="827392" y="1724364"/>
                <a:ext cx="16219211" cy="185820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</p:sp>
        </mc:Fallback>
      </mc:AlternateContent>
      <p:grpSp>
        <p:nvGrpSpPr>
          <p:cNvPr id="34" name="그룹 33"/>
          <p:cNvGrpSpPr/>
          <p:nvPr/>
        </p:nvGrpSpPr>
        <p:grpSpPr>
          <a:xfrm rot="0"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/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한나체 Pro"/>
                  <a:ea typeface="배달의민족 한나체 Pro"/>
                </a:rPr>
                <a:t>1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조</a:t>
              </a:r>
              <a:r>
                <a:rPr lang="en-US" altLang="ko-KR" sz="2000">
                  <a:latin typeface="배달의민족 한나체 Pro"/>
                  <a:ea typeface="배달의민족 한나체 Pro"/>
                </a:rPr>
                <a:t>. 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상쾌한</a:t>
              </a:r>
              <a:endParaRPr lang="ko-KR" altLang="en-US" sz="2000">
                <a:latin typeface="배달의민족 한나체 Pro"/>
                <a:ea typeface="배달의민족 한나체 Pro"/>
              </a:endParaRPr>
            </a:p>
          </p:txBody>
        </p:sp>
        <p:grpSp>
          <p:nvGrpSpPr>
            <p:cNvPr id="37" name="그룹 1021"/>
            <p:cNvGrpSpPr/>
            <p:nvPr/>
          </p:nvGrpSpPr>
          <p:grpSpPr>
            <a:xfrm rot="0"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163666" y="4385569"/>
            <a:ext cx="11744325" cy="1133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557712" y="6186094"/>
            <a:ext cx="9172575" cy="9525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098721" y="4001768"/>
            <a:ext cx="9343622" cy="358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rgbClr val="002060"/>
                </a:solidFill>
                <a:latin typeface="배달의민족 한나체 Pro"/>
                <a:ea typeface="배달의민족 한나체 Pro"/>
              </a:rPr>
              <a:t>bigram </a:t>
            </a:r>
            <a:r>
              <a:rPr lang="ko-KR" altLang="en-US" sz="1800">
                <a:solidFill>
                  <a:srgbClr val="002060"/>
                </a:solidFill>
                <a:latin typeface="배달의민족 한나체 Pro"/>
                <a:ea typeface="배달의민족 한나체 Pro"/>
              </a:rPr>
              <a:t>적용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87576" y="5750979"/>
            <a:ext cx="934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02060"/>
                </a:solidFill>
                <a:latin typeface="배달의민족 도현"/>
                <a:ea typeface="배달의민족 도현"/>
              </a:rPr>
              <a:t>원하는 형식의 키워드 </a:t>
            </a:r>
            <a:r>
              <a:rPr lang="en-US" altLang="ko-KR">
                <a:solidFill>
                  <a:srgbClr val="002060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>
                <a:solidFill>
                  <a:srgbClr val="002060"/>
                </a:solidFill>
                <a:latin typeface="배달의민족 도현"/>
                <a:ea typeface="배달의민족 도현"/>
              </a:rPr>
              <a:t>챗봇에 적용한 키워드</a:t>
            </a:r>
            <a:r>
              <a:rPr lang="en-US" altLang="ko-KR">
                <a:solidFill>
                  <a:srgbClr val="002060"/>
                </a:solidFill>
                <a:latin typeface="배달의민족 도현"/>
                <a:ea typeface="배달의민족 도현"/>
              </a:rPr>
              <a:t>)</a:t>
            </a:r>
            <a:endParaRPr lang="ko-KR" altLang="en-US">
              <a:solidFill>
                <a:srgbClr val="00206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63666" y="4603135"/>
            <a:ext cx="11744325" cy="4550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525516" y="6411798"/>
            <a:ext cx="9172574" cy="347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0" y="1286"/>
            <a:ext cx="18299483" cy="10285714"/>
            <a:chOff x="0" y="1286"/>
            <a:chExt cx="1829948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81" y="8703139"/>
              <a:ext cx="18274231" cy="1467516"/>
              <a:chOff x="1220424" y="8703138"/>
              <a:chExt cx="17065289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0424" y="8703138"/>
                <a:ext cx="17065289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533400" y="818370"/>
            <a:ext cx="3200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이슈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43FD0-E0F4-85F3-E700-F6D595AE22D9}"/>
              </a:ext>
            </a:extLst>
          </p:cNvPr>
          <p:cNvSpPr txBox="1"/>
          <p:nvPr/>
        </p:nvSpPr>
        <p:spPr>
          <a:xfrm>
            <a:off x="2907027" y="1091079"/>
            <a:ext cx="12473946" cy="393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</a:t>
            </a: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관광지 리뷰 데이터 수집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 정보 사이트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3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트립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닷컴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에서 리뷰를 </a:t>
            </a:r>
            <a:r>
              <a:rPr lang="ko-KR" altLang="en-US" sz="3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크롤링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할 때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관광지 리스트에 있는 </a:t>
            </a:r>
            <a:r>
              <a:rPr lang="ko-KR" altLang="en-US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부산 내 관광지가 아닌 다른 장소로 검색됨</a:t>
            </a:r>
            <a:r>
              <a:rPr lang="en-US" altLang="ko-KR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관광지 위치에 </a:t>
            </a:r>
            <a:r>
              <a:rPr lang="ko-KR" altLang="en-US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부산이 존재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하면 리뷰를 </a:t>
            </a:r>
            <a:r>
              <a:rPr lang="ko-KR" altLang="en-US" sz="3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크롤링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 할 수 있도록 수정</a:t>
            </a: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F6BBE88-8701-B477-0F06-0E486F06E4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46" y="4687484"/>
            <a:ext cx="5318790" cy="2640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B7C642-649E-5832-79A0-478DF0CEAF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1" y="7469369"/>
            <a:ext cx="4450466" cy="350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4F8AC5-04A5-05A1-C93D-B0283E4F1E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88" y="4617561"/>
            <a:ext cx="4787948" cy="26267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EFF1DF-DCEB-CA20-01B5-FE0F67B233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26" y="5607901"/>
            <a:ext cx="4138019" cy="41913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844A85B-0E6B-4E11-C12C-A9D23ADA5184}"/>
              </a:ext>
            </a:extLst>
          </p:cNvPr>
          <p:cNvSpPr/>
          <p:nvPr/>
        </p:nvSpPr>
        <p:spPr>
          <a:xfrm>
            <a:off x="1351061" y="6947814"/>
            <a:ext cx="401538" cy="3798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58F77A4-A231-4C4C-273E-B6BC7EEECB9B}"/>
              </a:ext>
            </a:extLst>
          </p:cNvPr>
          <p:cNvCxnSpPr/>
          <p:nvPr/>
        </p:nvCxnSpPr>
        <p:spPr>
          <a:xfrm flipV="1">
            <a:off x="1752599" y="4915301"/>
            <a:ext cx="5105401" cy="113762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F41CA98-9EFB-0B14-5B83-A6E60631425A}"/>
              </a:ext>
            </a:extLst>
          </p:cNvPr>
          <p:cNvSpPr txBox="1"/>
          <p:nvPr/>
        </p:nvSpPr>
        <p:spPr>
          <a:xfrm>
            <a:off x="10766296" y="5511631"/>
            <a:ext cx="6637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???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C062CF1-A4B8-2B99-18DA-126F06DAB8A1}"/>
              </a:ext>
            </a:extLst>
          </p:cNvPr>
          <p:cNvSpPr/>
          <p:nvPr/>
        </p:nvSpPr>
        <p:spPr>
          <a:xfrm>
            <a:off x="15262408" y="5564865"/>
            <a:ext cx="435102" cy="4856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27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-11483" y="1286"/>
            <a:ext cx="18299483" cy="10285714"/>
            <a:chOff x="0" y="1286"/>
            <a:chExt cx="1829948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81" y="8703139"/>
              <a:ext cx="18274231" cy="1467516"/>
              <a:chOff x="1220424" y="8703138"/>
              <a:chExt cx="17065289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0424" y="8703138"/>
                <a:ext cx="17065289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533400" y="818370"/>
            <a:ext cx="3200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이슈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4B29CF-5CF0-663C-42AE-6FF31BC9F471}"/>
              </a:ext>
            </a:extLst>
          </p:cNvPr>
          <p:cNvSpPr txBox="1"/>
          <p:nvPr/>
        </p:nvSpPr>
        <p:spPr>
          <a:xfrm>
            <a:off x="1478025" y="1646337"/>
            <a:ext cx="152933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</a:t>
            </a: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관광지 리뷰 데이터 수집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241AA3-949D-E766-E3D8-791ECD37FB5B}"/>
              </a:ext>
            </a:extLst>
          </p:cNvPr>
          <p:cNvSpPr txBox="1"/>
          <p:nvPr/>
        </p:nvSpPr>
        <p:spPr>
          <a:xfrm>
            <a:off x="453980" y="2888333"/>
            <a:ext cx="83579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#1.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추천 검색어</a:t>
            </a: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메인 페이지에서 </a:t>
            </a:r>
            <a:r>
              <a:rPr lang="ko-KR" altLang="en-US" sz="25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여행지를 정확히 검색 </a:t>
            </a:r>
            <a:r>
              <a:rPr lang="en-US" altLang="ko-KR" sz="25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but,</a:t>
            </a:r>
            <a:r>
              <a:rPr lang="ko-KR" altLang="en-US" sz="25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다른 여행지</a:t>
            </a:r>
            <a:endParaRPr lang="en-US" altLang="ko-KR" sz="2500" dirty="0">
              <a:solidFill>
                <a:srgbClr val="00206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추천 검색어 리스트에서 선택 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X, </a:t>
            </a:r>
            <a:r>
              <a:rPr lang="ko-KR" altLang="en-US" sz="25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검색창을 새로 열어서 </a:t>
            </a:r>
            <a:r>
              <a:rPr lang="ko-KR" altLang="en-US" sz="2500" dirty="0" err="1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크롤링</a:t>
            </a:r>
            <a:endParaRPr lang="en-US" altLang="ko-KR" sz="2500" dirty="0">
              <a:solidFill>
                <a:srgbClr val="00206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4" name="Picture 1">
            <a:extLst>
              <a:ext uri="{FF2B5EF4-FFF2-40B4-BE49-F238E27FC236}">
                <a16:creationId xmlns:a16="http://schemas.microsoft.com/office/drawing/2014/main" id="{FC4D1E60-3815-850B-4E39-52222722412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" r="59190"/>
          <a:stretch/>
        </p:blipFill>
        <p:spPr>
          <a:xfrm>
            <a:off x="723215" y="5338662"/>
            <a:ext cx="3276599" cy="32651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C8E9F2D6-F45B-A27A-9F00-D0CE4CE4C7C1}"/>
              </a:ext>
            </a:extLst>
          </p:cNvPr>
          <p:cNvSpPr/>
          <p:nvPr/>
        </p:nvSpPr>
        <p:spPr>
          <a:xfrm>
            <a:off x="4054246" y="6547191"/>
            <a:ext cx="1157407" cy="91440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CEED80EB-69D5-E077-9FB8-542303D17FA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19"/>
          <a:stretch/>
        </p:blipFill>
        <p:spPr>
          <a:xfrm>
            <a:off x="5211485" y="5395158"/>
            <a:ext cx="3693949" cy="30461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4E0EE7A0-DDC8-64A8-CB88-8B02A20FC65D}"/>
              </a:ext>
            </a:extLst>
          </p:cNvPr>
          <p:cNvSpPr/>
          <p:nvPr/>
        </p:nvSpPr>
        <p:spPr>
          <a:xfrm>
            <a:off x="968197" y="5452665"/>
            <a:ext cx="2122180" cy="5137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51DED0-F6E0-79EB-0640-6BE8FB4394E1}"/>
              </a:ext>
            </a:extLst>
          </p:cNvPr>
          <p:cNvSpPr txBox="1"/>
          <p:nvPr/>
        </p:nvSpPr>
        <p:spPr>
          <a:xfrm>
            <a:off x="3015142" y="6607536"/>
            <a:ext cx="6637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???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F1E1747-CF66-3B95-127B-42B29BAD8296}"/>
              </a:ext>
            </a:extLst>
          </p:cNvPr>
          <p:cNvSpPr/>
          <p:nvPr/>
        </p:nvSpPr>
        <p:spPr>
          <a:xfrm>
            <a:off x="5284070" y="5966442"/>
            <a:ext cx="819165" cy="3979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E99316-A9D1-E517-D2C1-972ADA89275F}"/>
              </a:ext>
            </a:extLst>
          </p:cNvPr>
          <p:cNvSpPr txBox="1"/>
          <p:nvPr/>
        </p:nvSpPr>
        <p:spPr>
          <a:xfrm>
            <a:off x="9277380" y="2855314"/>
            <a:ext cx="8357937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#2.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 사이트 내 여행지 정보 없음</a:t>
            </a: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여행 사이트 내 여행지 정보가 없는 경우 사이트에서 유사 추천 지역을 검색해줌 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but, </a:t>
            </a:r>
            <a:r>
              <a:rPr lang="ko-KR" altLang="en-US" sz="25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부산 내 관광 명소만 필요</a:t>
            </a:r>
            <a:endParaRPr lang="en-US" altLang="ko-KR" sz="2500" dirty="0">
              <a:solidFill>
                <a:srgbClr val="00206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찾고자 하는 </a:t>
            </a:r>
            <a:r>
              <a:rPr lang="ko-KR" altLang="en-US" sz="25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부산 관광지가 없는 경우 강제로 </a:t>
            </a:r>
            <a:r>
              <a:rPr lang="ko-KR" altLang="en-US" sz="2500" dirty="0" err="1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크롤링을</a:t>
            </a:r>
            <a:r>
              <a:rPr lang="ko-KR" altLang="en-US" sz="25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 멈춤</a:t>
            </a:r>
            <a:endParaRPr lang="en-US" altLang="ko-KR" sz="2500" dirty="0">
              <a:solidFill>
                <a:srgbClr val="00206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7" name="Picture 7">
            <a:extLst>
              <a:ext uri="{FF2B5EF4-FFF2-40B4-BE49-F238E27FC236}">
                <a16:creationId xmlns:a16="http://schemas.microsoft.com/office/drawing/2014/main" id="{7FE9AD7C-C1B8-C31D-F8FB-AD27F90F00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30860" y="7187968"/>
            <a:ext cx="5400040" cy="17887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6" name="Picture 5">
            <a:extLst>
              <a:ext uri="{FF2B5EF4-FFF2-40B4-BE49-F238E27FC236}">
                <a16:creationId xmlns:a16="http://schemas.microsoft.com/office/drawing/2014/main" id="{0696AA4B-A6F3-F1A0-2916-964A6B95BE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4613" y="5585584"/>
            <a:ext cx="3155964" cy="28985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C362DE1-C00D-8240-DD65-A526C76442D9}"/>
              </a:ext>
            </a:extLst>
          </p:cNvPr>
          <p:cNvSpPr txBox="1"/>
          <p:nvPr/>
        </p:nvSpPr>
        <p:spPr>
          <a:xfrm>
            <a:off x="12735213" y="6824568"/>
            <a:ext cx="6637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???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66E64A3-C7CD-DEAB-05A5-427CE348954E}"/>
              </a:ext>
            </a:extLst>
          </p:cNvPr>
          <p:cNvSpPr/>
          <p:nvPr/>
        </p:nvSpPr>
        <p:spPr>
          <a:xfrm>
            <a:off x="10378189" y="5616402"/>
            <a:ext cx="1002612" cy="4356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33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0" y="1286"/>
            <a:ext cx="18299483" cy="10285714"/>
            <a:chOff x="0" y="1286"/>
            <a:chExt cx="1829948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81" y="8703139"/>
              <a:ext cx="18274231" cy="1467516"/>
              <a:chOff x="1220424" y="8703138"/>
              <a:chExt cx="17065289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0424" y="8703138"/>
                <a:ext cx="17065289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533400" y="818370"/>
            <a:ext cx="3200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이슈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43FD0-E0F4-85F3-E700-F6D595AE22D9}"/>
              </a:ext>
            </a:extLst>
          </p:cNvPr>
          <p:cNvSpPr txBox="1"/>
          <p:nvPr/>
        </p:nvSpPr>
        <p:spPr>
          <a:xfrm>
            <a:off x="827392" y="1166623"/>
            <a:ext cx="16219211" cy="393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</a:t>
            </a: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관광지 리뷰 데이터 수집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이름에 맞는 관광명소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or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유사한 이름이 존재하는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1, 2, …, n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개의 리스트 발생</a:t>
            </a: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리스트의 수가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1~3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개일 때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각각의 특성이 다름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예외 처리 가능</a:t>
            </a: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but,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리스트가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개일 때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en-US" altLang="ko-KR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번째 리스트와 </a:t>
            </a:r>
            <a:r>
              <a:rPr lang="en-US" altLang="ko-KR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번째 리스트 특성이 겹쳐 예외 처리 불가능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수동 처리</a:t>
            </a: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pic>
        <p:nvPicPr>
          <p:cNvPr id="43" name="Picture 9">
            <a:extLst>
              <a:ext uri="{FF2B5EF4-FFF2-40B4-BE49-F238E27FC236}">
                <a16:creationId xmlns:a16="http://schemas.microsoft.com/office/drawing/2014/main" id="{DB00C6DF-FEB1-6C0B-C993-0267A143F48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18965" b="381"/>
          <a:stretch>
            <a:fillRect/>
          </a:stretch>
        </p:blipFill>
        <p:spPr>
          <a:xfrm>
            <a:off x="7697335" y="4905605"/>
            <a:ext cx="7318488" cy="327530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" name="Picture 11">
            <a:extLst>
              <a:ext uri="{FF2B5EF4-FFF2-40B4-BE49-F238E27FC236}">
                <a16:creationId xmlns:a16="http://schemas.microsoft.com/office/drawing/2014/main" id="{BD588422-3734-AD4E-794B-84B3312A8D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7959" y="4925851"/>
            <a:ext cx="6102964" cy="325505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6718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-11483" y="1286"/>
            <a:ext cx="18299483" cy="10285714"/>
            <a:chOff x="0" y="1286"/>
            <a:chExt cx="1829948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81" y="8703139"/>
              <a:ext cx="18274231" cy="1467516"/>
              <a:chOff x="1220424" y="8703138"/>
              <a:chExt cx="17065289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0424" y="8703138"/>
                <a:ext cx="17065289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533400" y="818370"/>
            <a:ext cx="3200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이슈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9AB6F6-500F-9F47-3F90-7374C266D1FB}"/>
                  </a:ext>
                </a:extLst>
              </p:cNvPr>
              <p:cNvSpPr txBox="1"/>
              <p:nvPr/>
            </p:nvSpPr>
            <p:spPr>
              <a:xfrm>
                <a:off x="2004054" y="1120022"/>
                <a:ext cx="14714630" cy="682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5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[</a:t>
                </a:r>
                <a:r>
                  <a:rPr lang="ko-KR" altLang="en-US" sz="5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꿀 여행지 추천 알고리즘 개발</a:t>
                </a:r>
                <a:r>
                  <a:rPr lang="en-US" altLang="ko-KR" sz="5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]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# 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관광지 별 혼잡도 정보 제공으로 </a:t>
                </a:r>
                <a:r>
                  <a:rPr lang="ko-KR" altLang="en-US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상쾌한 관광지 추천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할 수 있도록 함</a:t>
                </a: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# 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실시간 혼잡도 </a:t>
                </a: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data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를</a:t>
                </a: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위해선 카카오 </a:t>
                </a: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API 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등 추가 학습이 필요</a:t>
                </a: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. (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시간적 여유 </a:t>
                </a: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X)</a:t>
                </a:r>
              </a:p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è"/>
                </a:pP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자체 알고리즘 개발로 혼잡도 </a:t>
                </a: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X, </a:t>
                </a:r>
                <a:r>
                  <a:rPr lang="ko-KR" altLang="en-US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sym typeface="Wingdings" panose="05000000000000000000" pitchFamily="2" charset="2"/>
                  </a:rPr>
                  <a:t>숨어있는 잘 알려지지 않은 관광지 추천</a:t>
                </a:r>
                <a:endParaRPr lang="en-US" altLang="ko-KR" sz="3000" dirty="0">
                  <a:solidFill>
                    <a:srgbClr val="00206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sym typeface="Wingdings" panose="05000000000000000000" pitchFamily="2" charset="2"/>
                </a:endParaRPr>
              </a:p>
              <a:p>
                <a:pPr marL="457200" indent="-457200" algn="ctr">
                  <a:lnSpc>
                    <a:spcPct val="150000"/>
                  </a:lnSpc>
                  <a:buFont typeface="Wingdings" panose="05000000000000000000" pitchFamily="2" charset="2"/>
                  <a:buChar char="è"/>
                </a:pPr>
                <a:endParaRPr lang="en-US" altLang="ko-KR" sz="3000" dirty="0">
                  <a:solidFill>
                    <a:srgbClr val="00206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5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sym typeface="Wingdings" panose="05000000000000000000" pitchFamily="2" charset="2"/>
                  </a:rPr>
                  <a:t>[</a:t>
                </a:r>
                <a:r>
                  <a:rPr lang="ko-KR" altLang="en-US" sz="35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sym typeface="Wingdings" panose="05000000000000000000" pitchFamily="2" charset="2"/>
                  </a:rPr>
                  <a:t>알고리즘 개요</a:t>
                </a:r>
                <a:r>
                  <a:rPr lang="en-US" altLang="ko-KR" sz="35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sym typeface="Wingdings" panose="05000000000000000000" pitchFamily="2" charset="2"/>
                  </a:rPr>
                  <a:t>]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여행 정보 사이트에 </a:t>
                </a:r>
                <a:r>
                  <a:rPr lang="ko-KR" altLang="en-US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리뷰 수는 적지만 평점이 높은 장소 </a:t>
                </a:r>
                <a:endParaRPr lang="en-US" altLang="ko-KR" sz="3000" dirty="0">
                  <a:solidFill>
                    <a:srgbClr val="00206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sym typeface="Wingdings" panose="05000000000000000000" pitchFamily="2" charset="2"/>
                  </a:rPr>
                  <a:t> </a:t>
                </a:r>
                <a:r>
                  <a:rPr lang="ko-KR" altLang="en-US" sz="30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sym typeface="Wingdings" panose="05000000000000000000" pitchFamily="2" charset="2"/>
                  </a:rPr>
                  <a:t>사람들에게 잘 알려지지 않는 장소라고 정의</a:t>
                </a:r>
                <a:endParaRPr lang="en-US" altLang="ko-KR" sz="30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sym typeface="Wingdings" panose="05000000000000000000" pitchFamily="2" charset="2"/>
                  </a:rPr>
                  <a:t>argmax(</a:t>
                </a:r>
                <a:r>
                  <a:rPr lang="ko-KR" altLang="en-US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sym typeface="Wingdings" panose="05000000000000000000" pitchFamily="2" charset="2"/>
                  </a:rPr>
                  <a:t>리뷰 평점 </a:t>
                </a:r>
                <a14:m>
                  <m:oMath xmlns:m="http://schemas.openxmlformats.org/officeDocument/2006/math">
                    <m:r>
                      <a:rPr lang="en-US" altLang="ko-KR" sz="30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sym typeface="Wingdings" panose="05000000000000000000" pitchFamily="2" charset="2"/>
                  </a:rPr>
                  <a:t> 20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배달의민족 한나체 Pro" panose="020B0600000101010101" pitchFamily="50" charset="-127"/>
                        <a:sym typeface="Wingdings" panose="05000000000000000000" pitchFamily="2" charset="2"/>
                      </a:rPr>
                      <m:t>+</m:t>
                    </m:r>
                  </m:oMath>
                </a14:m>
                <a:r>
                  <a:rPr lang="en-US" altLang="ko-KR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(100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배달의민족 한나체 Pro" panose="020B0600000101010101" pitchFamily="50" charset="-127"/>
                      </a:rPr>
                      <m:t>−</m:t>
                    </m:r>
                  </m:oMath>
                </a14:m>
                <a:r>
                  <a:rPr lang="en-US" altLang="ko-KR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</a:t>
                </a:r>
                <a:r>
                  <a:rPr lang="ko-KR" altLang="en-US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리뷰 수</a:t>
                </a:r>
                <a:r>
                  <a:rPr lang="en-US" altLang="ko-KR" sz="3000" dirty="0">
                    <a:solidFill>
                      <a:srgbClr val="002060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%)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9AB6F6-500F-9F47-3F90-7374C266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54" y="1120022"/>
                <a:ext cx="14714630" cy="6821098"/>
              </a:xfrm>
              <a:prstGeom prst="rect">
                <a:avLst/>
              </a:prstGeom>
              <a:blipFill>
                <a:blip r:embed="rId14"/>
                <a:stretch>
                  <a:fillRect b="-18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12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-11483" y="1286"/>
            <a:ext cx="18299483" cy="10285714"/>
            <a:chOff x="0" y="1286"/>
            <a:chExt cx="1829948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81" y="8703139"/>
              <a:ext cx="18274231" cy="1467516"/>
              <a:chOff x="1220424" y="8703138"/>
              <a:chExt cx="17065289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0424" y="8703138"/>
                <a:ext cx="17065289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533400" y="818370"/>
            <a:ext cx="3200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이슈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4B29CF-5CF0-663C-42AE-6FF31BC9F471}"/>
              </a:ext>
            </a:extLst>
          </p:cNvPr>
          <p:cNvSpPr txBox="1"/>
          <p:nvPr/>
        </p:nvSpPr>
        <p:spPr>
          <a:xfrm>
            <a:off x="1478025" y="2150876"/>
            <a:ext cx="15293346" cy="393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[CBF]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프레임 내에 </a:t>
            </a:r>
            <a:r>
              <a:rPr lang="ko-KR" altLang="en-US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없는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여행 키워드가 입력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-&gt;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정상적인 동작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입력 받은 키워드와 유사도가 높은 키워드를 반환하는 방법 고안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(SBERT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활용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but,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시간적 여유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</a:t>
            </a: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프레임 내에서 </a:t>
            </a:r>
            <a:r>
              <a:rPr lang="ko-KR" altLang="en-US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빈도가 높은 키워드를 사용자에게 재 추천</a:t>
            </a:r>
            <a:endParaRPr lang="en-US" altLang="ko-KR" sz="3000" dirty="0">
              <a:solidFill>
                <a:srgbClr val="00206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사용자가 다른 키워드를 입력하도록 추천</a:t>
            </a: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340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-11483" y="1286"/>
            <a:ext cx="18299483" cy="10285714"/>
            <a:chOff x="0" y="1286"/>
            <a:chExt cx="1829948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81" y="8703139"/>
              <a:ext cx="18274231" cy="1467516"/>
              <a:chOff x="1220424" y="8703138"/>
              <a:chExt cx="17065289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0424" y="8703138"/>
                <a:ext cx="17065289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533400" y="818370"/>
            <a:ext cx="3200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이슈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4B29CF-5CF0-663C-42AE-6FF31BC9F471}"/>
              </a:ext>
            </a:extLst>
          </p:cNvPr>
          <p:cNvSpPr txBox="1"/>
          <p:nvPr/>
        </p:nvSpPr>
        <p:spPr>
          <a:xfrm>
            <a:off x="7636787" y="2776587"/>
            <a:ext cx="10391795" cy="347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꿀 여행지 알고리즘에서 높은 점수를 받은 관광지의 키워드가 입력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인기 여행지 </a:t>
            </a:r>
            <a:r>
              <a:rPr lang="en-US" altLang="ko-KR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== </a:t>
            </a:r>
            <a:r>
              <a:rPr lang="ko-KR" altLang="en-US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꿀 여행지</a:t>
            </a:r>
            <a:endParaRPr lang="en-US" altLang="ko-KR" sz="3000" dirty="0">
              <a:solidFill>
                <a:srgbClr val="00206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#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인기 여행지와 꿀 여행지가 동일한 경우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꿀 여행지 알고리즘에서 </a:t>
            </a:r>
            <a:r>
              <a:rPr lang="en-US" altLang="ko-KR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3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번째로 높은 점수를 받은 관광지 추천</a:t>
            </a:r>
            <a:endParaRPr lang="en-US" altLang="ko-KR" sz="3000" dirty="0">
              <a:solidFill>
                <a:srgbClr val="00206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D2574E-5BB6-7380-AE00-8101EB26DB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4414" y="2309542"/>
            <a:ext cx="3334290" cy="5953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2E1A9A-ED08-3D6B-F75A-814E2877DD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0948" y="2309542"/>
            <a:ext cx="3320232" cy="59531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89491AE-F660-D8D2-C3B8-0F825F551D5C}"/>
              </a:ext>
            </a:extLst>
          </p:cNvPr>
          <p:cNvSpPr txBox="1"/>
          <p:nvPr/>
        </p:nvSpPr>
        <p:spPr>
          <a:xfrm>
            <a:off x="4465302" y="888587"/>
            <a:ext cx="9343622" cy="1111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</a:t>
            </a:r>
            <a:r>
              <a:rPr lang="ko-KR" altLang="en-US" sz="5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_</a:t>
            </a: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꿀 여행지 추천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63744883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5a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-25253" y="1286"/>
            <a:ext cx="18313252" cy="10285714"/>
            <a:chOff x="-13770" y="1286"/>
            <a:chExt cx="18313252" cy="10285714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-13770" y="8703139"/>
              <a:ext cx="18299484" cy="1467516"/>
              <a:chOff x="1196843" y="8703138"/>
              <a:chExt cx="17088870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196843" y="8703138"/>
                <a:ext cx="17088870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286"/>
              <a:ext cx="18299484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 rot="0"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 rot="0"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 rot="0"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 rot="0"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 rot="0"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 rot="0"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 rot="0"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 rot="0"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38200" y="839106"/>
            <a:ext cx="2590800" cy="540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배달의민족 도현"/>
                <a:ea typeface="배달의민족 도현"/>
              </a:rPr>
              <a:t>4. </a:t>
            </a:r>
            <a:r>
              <a:rPr lang="ko-KR" altLang="en-US" sz="3000">
                <a:latin typeface="배달의민족 도현"/>
                <a:ea typeface="배달의민족 도현"/>
              </a:rPr>
              <a:t>기능</a:t>
            </a:r>
            <a:r>
              <a:rPr lang="en-US" altLang="ko-KR" sz="3000">
                <a:latin typeface="배달의민족 도현"/>
                <a:ea typeface="배달의민족 도현"/>
              </a:rPr>
              <a:t>_</a:t>
            </a:r>
            <a:r>
              <a:rPr lang="ko-KR" altLang="en-US" sz="3000">
                <a:latin typeface="배달의민족 도현"/>
                <a:ea typeface="배달의민족 도현"/>
              </a:rPr>
              <a:t>시연</a:t>
            </a:r>
            <a:endParaRPr lang="ko-KR" altLang="en-US" sz="3000">
              <a:latin typeface="배달의민족 도현"/>
              <a:ea typeface="배달의민족 도현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6685" y="1931349"/>
            <a:ext cx="14714630" cy="1230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시연</a:t>
            </a:r>
            <a:endParaRPr lang="en-US" altLang="ko-KR" sz="5000">
              <a:solidFill>
                <a:schemeClr val="bg1"/>
              </a:solidFill>
              <a:latin typeface="배달의민족 한나체 Pro"/>
              <a:ea typeface="배달의민족 한나체 Pro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/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한나체 Pro"/>
                  <a:ea typeface="배달의민족 한나체 Pro"/>
                </a:rPr>
                <a:t>1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조</a:t>
              </a:r>
              <a:r>
                <a:rPr lang="en-US" altLang="ko-KR" sz="2000">
                  <a:latin typeface="배달의민족 한나체 Pro"/>
                  <a:ea typeface="배달의민족 한나체 Pro"/>
                </a:rPr>
                <a:t>. 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상쾌한</a:t>
              </a:r>
              <a:endParaRPr lang="ko-KR" altLang="en-US" sz="2000">
                <a:latin typeface="배달의민족 한나체 Pro"/>
                <a:ea typeface="배달의민족 한나체 Pro"/>
              </a:endParaRPr>
            </a:p>
          </p:txBody>
        </p:sp>
        <p:grpSp>
          <p:nvGrpSpPr>
            <p:cNvPr id="37" name="그룹 1021"/>
            <p:cNvGrpSpPr/>
            <p:nvPr/>
          </p:nvGrpSpPr>
          <p:grpSpPr>
            <a:xfrm rot="0"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-25253" y="1286"/>
            <a:ext cx="18313253" cy="10285714"/>
            <a:chOff x="-13770" y="1286"/>
            <a:chExt cx="1831325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3770" y="8703139"/>
              <a:ext cx="18299483" cy="1467516"/>
              <a:chOff x="1196843" y="8703138"/>
              <a:chExt cx="17088870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6843" y="8703138"/>
                <a:ext cx="17088870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1143000" y="854495"/>
            <a:ext cx="356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43FD0-E0F4-85F3-E700-F6D595AE22D9}"/>
              </a:ext>
            </a:extLst>
          </p:cNvPr>
          <p:cNvSpPr txBox="1"/>
          <p:nvPr/>
        </p:nvSpPr>
        <p:spPr>
          <a:xfrm>
            <a:off x="1646419" y="771866"/>
            <a:ext cx="14714630" cy="226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</a:t>
            </a: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 효과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5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9CC2D1-2F72-88FF-B2E1-3FB346A4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0" y="19630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C9ED2BF-D87E-0205-0C5B-631CD915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53" y="5745449"/>
            <a:ext cx="2884694" cy="288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B5E81C-A8A8-FCB0-6CEB-3D81109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76" y="2438400"/>
            <a:ext cx="2884693" cy="288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04ADA-9AFD-688C-4476-03375CF7DA23}"/>
              </a:ext>
            </a:extLst>
          </p:cNvPr>
          <p:cNvSpPr txBox="1"/>
          <p:nvPr/>
        </p:nvSpPr>
        <p:spPr>
          <a:xfrm>
            <a:off x="4901288" y="2176743"/>
            <a:ext cx="12664312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부산시</a:t>
            </a: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다방면의 부산 관광지를 추천 </a:t>
            </a: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부산을 방문했던 관광객의 </a:t>
            </a:r>
            <a:r>
              <a:rPr lang="ko-KR" altLang="en-US" sz="30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재방문 기대</a:t>
            </a:r>
            <a:r>
              <a:rPr lang="en-US" altLang="ko-KR" sz="30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특정 장소로 관광객이 몰리지 않음 </a:t>
            </a: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관광객의 긍정적인 피드백 기대</a:t>
            </a: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	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부산시 전체가 더 많은 관광객을 </a:t>
            </a:r>
            <a:r>
              <a:rPr lang="ko-KR" altLang="en-US" sz="30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균일한 지역에 유치 가능</a:t>
            </a:r>
            <a:endParaRPr lang="ko-KR" altLang="en-US" sz="30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45B225-7087-7981-1441-34EC5C72FCDE}"/>
              </a:ext>
            </a:extLst>
          </p:cNvPr>
          <p:cNvSpPr txBox="1"/>
          <p:nvPr/>
        </p:nvSpPr>
        <p:spPr>
          <a:xfrm>
            <a:off x="6376713" y="5985617"/>
            <a:ext cx="10425737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관광객</a:t>
            </a: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키워드를 통해 사용자의 </a:t>
            </a:r>
            <a:r>
              <a:rPr lang="ko-KR" altLang="en-US" sz="30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선호도에 맞는 여행지 추천</a:t>
            </a:r>
            <a:endParaRPr lang="en-US" altLang="ko-KR" sz="30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알려지지 않은 관광지 정보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손쉽게 얻음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ABD58D7-333D-B0D4-E156-D5857371C462}"/>
              </a:ext>
            </a:extLst>
          </p:cNvPr>
          <p:cNvCxnSpPr>
            <a:cxnSpLocks/>
          </p:cNvCxnSpPr>
          <p:nvPr/>
        </p:nvCxnSpPr>
        <p:spPr>
          <a:xfrm flipV="1">
            <a:off x="1295400" y="5579852"/>
            <a:ext cx="16425365" cy="779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80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8703139"/>
            <a:ext cx="18285714" cy="1467516"/>
            <a:chOff x="0" y="8703138"/>
            <a:chExt cx="18285714" cy="2310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03138"/>
              <a:ext cx="18285714" cy="23106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286"/>
            <a:ext cx="18299483" cy="102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47412" y="229696"/>
            <a:ext cx="2971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08837" y="7559839"/>
            <a:ext cx="2467012" cy="2141321"/>
            <a:chOff x="10804589" y="7632478"/>
            <a:chExt cx="2467012" cy="21413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955216" y="9345275"/>
              <a:ext cx="1481431" cy="387977"/>
              <a:chOff x="10955216" y="9345275"/>
              <a:chExt cx="1481431" cy="3879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60000">
                <a:off x="10955216" y="9345275"/>
                <a:ext cx="1481431" cy="3879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804589" y="7632478"/>
              <a:ext cx="2467012" cy="2141321"/>
              <a:chOff x="10804589" y="7632478"/>
              <a:chExt cx="2467012" cy="214132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04589" y="7632478"/>
                <a:ext cx="2467012" cy="214132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074103" y="8441293"/>
            <a:ext cx="2284041" cy="1332506"/>
            <a:chOff x="2074103" y="8441293"/>
            <a:chExt cx="2284041" cy="13325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4103" y="8441293"/>
              <a:ext cx="2284041" cy="13325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27500" y="9212056"/>
            <a:ext cx="438719" cy="174725"/>
            <a:chOff x="5527500" y="9212056"/>
            <a:chExt cx="438719" cy="1747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7500" y="9212056"/>
              <a:ext cx="438719" cy="1747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36181" y="9544266"/>
            <a:ext cx="473343" cy="151421"/>
            <a:chOff x="9136181" y="9544266"/>
            <a:chExt cx="473343" cy="15142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6181" y="9544266"/>
              <a:ext cx="473343" cy="1514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86547" y="5305643"/>
            <a:ext cx="3733333" cy="4158897"/>
            <a:chOff x="12954151" y="5142857"/>
            <a:chExt cx="3733333" cy="415889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299620" y="8947007"/>
              <a:ext cx="2714587" cy="354747"/>
              <a:chOff x="13299620" y="8947007"/>
              <a:chExt cx="2714587" cy="35474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299620" y="8947007"/>
                <a:ext cx="2714587" cy="35474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954151" y="5142857"/>
              <a:ext cx="3731931" cy="4034520"/>
              <a:chOff x="12954151" y="5142857"/>
              <a:chExt cx="3731931" cy="403452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54151" y="5142857"/>
                <a:ext cx="3731931" cy="4034520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7477976" y="8953009"/>
            <a:ext cx="438719" cy="174725"/>
            <a:chOff x="7477976" y="8953009"/>
            <a:chExt cx="438719" cy="1747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7976" y="8953009"/>
              <a:ext cx="438719" cy="17472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8619439" y="908516"/>
            <a:ext cx="104683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AFB6E-1DC0-FBF5-9F30-26BE585D1E3A}"/>
              </a:ext>
            </a:extLst>
          </p:cNvPr>
          <p:cNvSpPr txBox="1"/>
          <p:nvPr/>
        </p:nvSpPr>
        <p:spPr>
          <a:xfrm>
            <a:off x="7647412" y="2213354"/>
            <a:ext cx="3423196" cy="572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팀 소개</a:t>
            </a:r>
            <a:endParaRPr lang="en-US" altLang="ko-KR" sz="5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주제</a:t>
            </a:r>
            <a:endParaRPr lang="en-US" altLang="ko-KR" sz="5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기술 스택</a:t>
            </a:r>
            <a:endParaRPr lang="en-US" altLang="ko-KR" sz="5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기능 </a:t>
            </a:r>
            <a:endParaRPr lang="en-US" altLang="ko-KR" sz="5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마무리</a:t>
            </a:r>
            <a:endParaRPr lang="en-US" altLang="ko-KR" sz="5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4" name="그룹 1021">
            <a:extLst>
              <a:ext uri="{FF2B5EF4-FFF2-40B4-BE49-F238E27FC236}">
                <a16:creationId xmlns:a16="http://schemas.microsoft.com/office/drawing/2014/main" id="{B5EBB4C0-4B1A-EEFB-7EF6-97AA93ABB2A7}"/>
              </a:ext>
            </a:extLst>
          </p:cNvPr>
          <p:cNvGrpSpPr/>
          <p:nvPr/>
        </p:nvGrpSpPr>
        <p:grpSpPr>
          <a:xfrm>
            <a:off x="2650171" y="1590336"/>
            <a:ext cx="1131905" cy="607556"/>
            <a:chOff x="2650171" y="1590336"/>
            <a:chExt cx="1131905" cy="607556"/>
          </a:xfrm>
        </p:grpSpPr>
        <p:pic>
          <p:nvPicPr>
            <p:cNvPr id="56" name="Object 64">
              <a:extLst>
                <a:ext uri="{FF2B5EF4-FFF2-40B4-BE49-F238E27FC236}">
                  <a16:creationId xmlns:a16="http://schemas.microsoft.com/office/drawing/2014/main" id="{57708569-D444-871E-B5A7-8C5F17783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0171" y="1590336"/>
              <a:ext cx="1131905" cy="607556"/>
            </a:xfrm>
            <a:prstGeom prst="rect">
              <a:avLst/>
            </a:prstGeom>
          </p:spPr>
        </p:pic>
      </p:grpSp>
      <p:grpSp>
        <p:nvGrpSpPr>
          <p:cNvPr id="57" name="그룹 1021">
            <a:extLst>
              <a:ext uri="{FF2B5EF4-FFF2-40B4-BE49-F238E27FC236}">
                <a16:creationId xmlns:a16="http://schemas.microsoft.com/office/drawing/2014/main" id="{960C9F6E-D656-1140-5D9C-7D5F5A83A70C}"/>
              </a:ext>
            </a:extLst>
          </p:cNvPr>
          <p:cNvGrpSpPr/>
          <p:nvPr/>
        </p:nvGrpSpPr>
        <p:grpSpPr>
          <a:xfrm>
            <a:off x="3617189" y="1475277"/>
            <a:ext cx="1131905" cy="607556"/>
            <a:chOff x="2650171" y="1590336"/>
            <a:chExt cx="1131905" cy="607556"/>
          </a:xfrm>
        </p:grpSpPr>
        <p:pic>
          <p:nvPicPr>
            <p:cNvPr id="58" name="Object 64">
              <a:extLst>
                <a:ext uri="{FF2B5EF4-FFF2-40B4-BE49-F238E27FC236}">
                  <a16:creationId xmlns:a16="http://schemas.microsoft.com/office/drawing/2014/main" id="{68AC8F29-BE5F-B16B-08A3-5CA54AD0E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0171" y="1590336"/>
              <a:ext cx="1131905" cy="607556"/>
            </a:xfrm>
            <a:prstGeom prst="rect">
              <a:avLst/>
            </a:prstGeom>
          </p:spPr>
        </p:pic>
      </p:grpSp>
      <p:grpSp>
        <p:nvGrpSpPr>
          <p:cNvPr id="60" name="그룹 1020">
            <a:extLst>
              <a:ext uri="{FF2B5EF4-FFF2-40B4-BE49-F238E27FC236}">
                <a16:creationId xmlns:a16="http://schemas.microsoft.com/office/drawing/2014/main" id="{43AAD196-2714-DD42-FD3F-3BB2EBD7888D}"/>
              </a:ext>
            </a:extLst>
          </p:cNvPr>
          <p:cNvGrpSpPr/>
          <p:nvPr/>
        </p:nvGrpSpPr>
        <p:grpSpPr>
          <a:xfrm rot="877136">
            <a:off x="14099420" y="1720074"/>
            <a:ext cx="1913586" cy="986560"/>
            <a:chOff x="10951535" y="2078260"/>
            <a:chExt cx="1487567" cy="667485"/>
          </a:xfrm>
        </p:grpSpPr>
        <p:pic>
          <p:nvPicPr>
            <p:cNvPr id="61" name="Object 61">
              <a:extLst>
                <a:ext uri="{FF2B5EF4-FFF2-40B4-BE49-F238E27FC236}">
                  <a16:creationId xmlns:a16="http://schemas.microsoft.com/office/drawing/2014/main" id="{64948C82-F17E-4C32-A97C-604E4E39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10951535" y="2078260"/>
              <a:ext cx="1487567" cy="66748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20F850-C5DE-8A07-E874-FEE521D571B8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8FD312-D8AC-4084-C425-006EF0DADC1E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73" name="그룹 1021">
              <a:extLst>
                <a:ext uri="{FF2B5EF4-FFF2-40B4-BE49-F238E27FC236}">
                  <a16:creationId xmlns:a16="http://schemas.microsoft.com/office/drawing/2014/main" id="{70DF1D02-C5AF-A62C-A321-27B5BD34B50B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75" name="Object 64">
                <a:extLst>
                  <a:ext uri="{FF2B5EF4-FFF2-40B4-BE49-F238E27FC236}">
                    <a16:creationId xmlns:a16="http://schemas.microsoft.com/office/drawing/2014/main" id="{A678EDEC-D037-F9FA-2D66-2CAAB92B4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15352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-25253" y="1286"/>
            <a:ext cx="18313253" cy="10285714"/>
            <a:chOff x="-13770" y="1286"/>
            <a:chExt cx="1831325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3770" y="8703139"/>
              <a:ext cx="18299483" cy="1467516"/>
              <a:chOff x="1196843" y="8703138"/>
              <a:chExt cx="17088870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6843" y="8703138"/>
                <a:ext cx="17088870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3D3F5BE-32F7-F44C-8E5B-1055D2B8DA31}"/>
              </a:ext>
            </a:extLst>
          </p:cNvPr>
          <p:cNvSpPr txBox="1"/>
          <p:nvPr/>
        </p:nvSpPr>
        <p:spPr>
          <a:xfrm>
            <a:off x="1499267" y="1627585"/>
            <a:ext cx="14773196" cy="306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프로젝트를 통해 배운 점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5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B00E2F-E546-FF25-6BC9-BD3F6B710FDD}"/>
              </a:ext>
            </a:extLst>
          </p:cNvPr>
          <p:cNvSpPr txBox="1"/>
          <p:nvPr/>
        </p:nvSpPr>
        <p:spPr>
          <a:xfrm>
            <a:off x="1143000" y="854495"/>
            <a:ext cx="356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마무리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163547-5D06-C693-634F-896610024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97" y="3288383"/>
            <a:ext cx="4034520" cy="403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E6871-F9AC-8235-B70A-FE3BBD6E2E32}"/>
              </a:ext>
            </a:extLst>
          </p:cNvPr>
          <p:cNvSpPr txBox="1"/>
          <p:nvPr/>
        </p:nvSpPr>
        <p:spPr>
          <a:xfrm>
            <a:off x="5826715" y="3582408"/>
            <a:ext cx="10331497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협업의 중요성</a:t>
            </a:r>
            <a:endParaRPr lang="en-US" altLang="ko-KR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성공적인 과제 수행을 위한 일일 목표치 수립의 중요성</a:t>
            </a:r>
            <a:endParaRPr lang="en-US" altLang="ko-KR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구현하며 부족한 부분을 찾고 기본기에 충실 해야함을 느낌</a:t>
            </a:r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위기 대처 능력</a:t>
            </a:r>
            <a:endParaRPr lang="en-US" altLang="ko-KR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꾸준한 소통과 피드백으로 성공적인 프로젝트 마무리</a:t>
            </a:r>
            <a:endParaRPr lang="en-US" altLang="ko-KR" sz="3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63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8780098"/>
            <a:ext cx="18299483" cy="1467516"/>
            <a:chOff x="1196843" y="8703138"/>
            <a:chExt cx="17088870" cy="2310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843" y="8703138"/>
              <a:ext cx="17088870" cy="23106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42" y="-38100"/>
            <a:ext cx="18299483" cy="102857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22607" y="7636798"/>
            <a:ext cx="2467012" cy="2141321"/>
            <a:chOff x="10804589" y="7632478"/>
            <a:chExt cx="2467012" cy="21413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955216" y="9345275"/>
              <a:ext cx="1481431" cy="387977"/>
              <a:chOff x="10955216" y="9345275"/>
              <a:chExt cx="1481431" cy="3879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0000">
                <a:off x="10955216" y="9345275"/>
                <a:ext cx="1481431" cy="3879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804589" y="7632478"/>
              <a:ext cx="2467012" cy="2141321"/>
              <a:chOff x="10804589" y="7632478"/>
              <a:chExt cx="2467012" cy="214132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04589" y="7632478"/>
                <a:ext cx="2467012" cy="214132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087873" y="8518252"/>
            <a:ext cx="2284041" cy="1332506"/>
            <a:chOff x="2074103" y="8441293"/>
            <a:chExt cx="2284041" cy="13325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4103" y="8441293"/>
              <a:ext cx="2284041" cy="13325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41270" y="9289015"/>
            <a:ext cx="438719" cy="174725"/>
            <a:chOff x="5527500" y="9212056"/>
            <a:chExt cx="438719" cy="1747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7500" y="9212056"/>
              <a:ext cx="438719" cy="1747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49951" y="9621225"/>
            <a:ext cx="473343" cy="151421"/>
            <a:chOff x="9136181" y="9544266"/>
            <a:chExt cx="473343" cy="15142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6181" y="9544266"/>
              <a:ext cx="473343" cy="1514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00317" y="5382602"/>
            <a:ext cx="3731931" cy="4158897"/>
            <a:chOff x="12954151" y="5142857"/>
            <a:chExt cx="3731931" cy="415889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299620" y="8947007"/>
              <a:ext cx="2714587" cy="354747"/>
              <a:chOff x="13299620" y="8947007"/>
              <a:chExt cx="2714587" cy="35474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299620" y="8947007"/>
                <a:ext cx="2714587" cy="35474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954151" y="5142857"/>
              <a:ext cx="3731931" cy="4034520"/>
              <a:chOff x="12954151" y="5142857"/>
              <a:chExt cx="3731931" cy="403452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1" cstate="print">
                <a:alphaModFix amt="35000"/>
              </a:blip>
              <a:stretch>
                <a:fillRect/>
              </a:stretch>
            </p:blipFill>
            <p:spPr>
              <a:xfrm>
                <a:off x="12954151" y="5142857"/>
                <a:ext cx="3731931" cy="4034520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7491746" y="9029968"/>
            <a:ext cx="438719" cy="174725"/>
            <a:chOff x="7477976" y="8953009"/>
            <a:chExt cx="438719" cy="1747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7976" y="8953009"/>
              <a:ext cx="438719" cy="174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9BCD967-F542-F955-E818-A5DE0C5B5039}"/>
              </a:ext>
            </a:extLst>
          </p:cNvPr>
          <p:cNvSpPr txBox="1"/>
          <p:nvPr/>
        </p:nvSpPr>
        <p:spPr>
          <a:xfrm>
            <a:off x="837279" y="1746457"/>
            <a:ext cx="7289945" cy="787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프로젝트의 부족했던 점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endParaRPr lang="en-US" altLang="ko-KR" sz="25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부족 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주제 도출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심화 기능 구현에 아쉬움</a:t>
            </a: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데이터만으로 </a:t>
            </a:r>
            <a:r>
              <a:rPr lang="ko-KR" altLang="en-US" sz="25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챗봇이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구동 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여행 중 </a:t>
            </a:r>
            <a:r>
              <a:rPr lang="ko-KR" altLang="en-US" sz="25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정보를 사용자에게 전달하기가 어려움</a:t>
            </a:r>
            <a:endParaRPr lang="en-US" altLang="ko-KR" sz="25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투자 대비 목표치를 달성하지 못해 아쉬움</a:t>
            </a: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   </a:t>
            </a:r>
            <a:r>
              <a:rPr lang="ko-KR" altLang="en-US" sz="25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시행착오를 겪으며 성장</a:t>
            </a: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 발생 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해결의 과정을 정리하지 못한 것</a:t>
            </a: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503E40-786F-5FAC-9CFC-EF955A9BD179}"/>
              </a:ext>
            </a:extLst>
          </p:cNvPr>
          <p:cNvSpPr txBox="1"/>
          <p:nvPr/>
        </p:nvSpPr>
        <p:spPr>
          <a:xfrm>
            <a:off x="1143000" y="854495"/>
            <a:ext cx="356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마무리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047A55-A71B-D0A4-65B1-CA12D61C7B5D}"/>
              </a:ext>
            </a:extLst>
          </p:cNvPr>
          <p:cNvSpPr txBox="1"/>
          <p:nvPr/>
        </p:nvSpPr>
        <p:spPr>
          <a:xfrm>
            <a:off x="9602222" y="1650970"/>
            <a:ext cx="7856618" cy="5653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개선 방향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kern="10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리뷰 이외의 정보를 학습하거나 </a:t>
            </a:r>
            <a:r>
              <a:rPr lang="ko-KR" altLang="en-US" sz="2500" kern="100" dirty="0">
                <a:solidFill>
                  <a:srgbClr val="00206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오픈 </a:t>
            </a:r>
            <a:r>
              <a:rPr lang="en-US" altLang="ko-KR" sz="2500" kern="100" dirty="0">
                <a:solidFill>
                  <a:srgbClr val="00206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API </a:t>
            </a:r>
            <a:r>
              <a:rPr lang="ko-KR" altLang="en-US" sz="2500" kern="10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정보 등을 적용해 </a:t>
            </a:r>
            <a:r>
              <a:rPr lang="ko-KR" altLang="en-US" sz="2500" kern="100" dirty="0">
                <a:solidFill>
                  <a:srgbClr val="00206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능동적인 정보 제공이 가능</a:t>
            </a:r>
            <a:r>
              <a:rPr lang="ko-KR" altLang="en-US" sz="2500" kern="10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하도록 함</a:t>
            </a:r>
            <a:endParaRPr lang="en-US" altLang="ko-KR" sz="2500" kern="100" dirty="0">
              <a:solidFill>
                <a:schemeClr val="bg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kern="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kern="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여행지 추천 이외에도 </a:t>
            </a:r>
            <a:r>
              <a:rPr lang="ko-KR" altLang="en-US" sz="2500" kern="1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여행과 관련된 서비스의 추가 기능</a:t>
            </a:r>
            <a:r>
              <a:rPr lang="ko-KR" altLang="en-US" sz="2500" kern="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제작</a:t>
            </a:r>
            <a:endParaRPr lang="en-US" altLang="ko-KR" sz="2500" kern="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kern="100" dirty="0">
              <a:solidFill>
                <a:schemeClr val="bg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kern="1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기본기 공부를 통해 실력 향상 도모</a:t>
            </a:r>
            <a:endParaRPr lang="en-US" altLang="ko-KR" sz="2500" kern="100" dirty="0">
              <a:solidFill>
                <a:schemeClr val="bg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AFD03C1-1EE8-6158-3EA1-C188828D8B68}"/>
              </a:ext>
            </a:extLst>
          </p:cNvPr>
          <p:cNvSpPr/>
          <p:nvPr/>
        </p:nvSpPr>
        <p:spPr>
          <a:xfrm>
            <a:off x="8338645" y="4490681"/>
            <a:ext cx="1157407" cy="91440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60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77548" y="1831068"/>
            <a:ext cx="4341763" cy="5270729"/>
            <a:chOff x="14377548" y="1831068"/>
            <a:chExt cx="4341763" cy="52707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7548" y="1831068"/>
              <a:ext cx="4341763" cy="52707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695" y="3389468"/>
            <a:ext cx="3147429" cy="6171429"/>
            <a:chOff x="68695" y="3389468"/>
            <a:chExt cx="3147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95" y="3389468"/>
              <a:ext cx="3147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03139"/>
            <a:ext cx="18285714" cy="1467516"/>
            <a:chOff x="0" y="8703138"/>
            <a:chExt cx="18285714" cy="23106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03138"/>
              <a:ext cx="18285714" cy="2310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770" y="0"/>
            <a:ext cx="18299483" cy="10285714"/>
            <a:chOff x="-13769" y="0"/>
            <a:chExt cx="1828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769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1137671"/>
            <a:ext cx="5676190" cy="693398"/>
            <a:chOff x="6304762" y="1137671"/>
            <a:chExt cx="5676190" cy="693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1137671"/>
              <a:ext cx="5676190" cy="693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97383" y="5486303"/>
            <a:ext cx="6596548" cy="189171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60300" y="6657457"/>
            <a:ext cx="6131700" cy="5434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501720" y="1256594"/>
            <a:ext cx="1487567" cy="667485"/>
            <a:chOff x="15501720" y="1256594"/>
            <a:chExt cx="1487567" cy="6674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5501720" y="1256594"/>
              <a:ext cx="1487567" cy="6674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06252" y="6610040"/>
            <a:ext cx="1223851" cy="549153"/>
            <a:chOff x="2706252" y="6610040"/>
            <a:chExt cx="1223851" cy="5491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6252" y="6610040"/>
              <a:ext cx="1223851" cy="5491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58063" y="1065535"/>
            <a:ext cx="1044733" cy="1049602"/>
            <a:chOff x="10758063" y="1065535"/>
            <a:chExt cx="1044733" cy="10496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0">
              <a:off x="10758063" y="1065535"/>
              <a:ext cx="1044733" cy="104960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6354" y="1183602"/>
            <a:ext cx="3123537" cy="6666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04589" y="7632478"/>
            <a:ext cx="2467012" cy="2141321"/>
            <a:chOff x="10804589" y="7632478"/>
            <a:chExt cx="2467012" cy="21413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955216" y="9345275"/>
              <a:ext cx="1481431" cy="387977"/>
              <a:chOff x="10955216" y="9345275"/>
              <a:chExt cx="1481431" cy="3879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60000">
                <a:off x="10955216" y="9345275"/>
                <a:ext cx="1481431" cy="3879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804589" y="7632478"/>
              <a:ext cx="2467012" cy="2141321"/>
              <a:chOff x="10804589" y="7632478"/>
              <a:chExt cx="2467012" cy="214132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04589" y="7632478"/>
                <a:ext cx="2467012" cy="214132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074103" y="8441293"/>
            <a:ext cx="2284041" cy="1332506"/>
            <a:chOff x="2074103" y="8441293"/>
            <a:chExt cx="2284041" cy="13325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4103" y="8441293"/>
              <a:ext cx="2284041" cy="13325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27500" y="9212056"/>
            <a:ext cx="438719" cy="174725"/>
            <a:chOff x="5527500" y="9212056"/>
            <a:chExt cx="438719" cy="1747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27500" y="9212056"/>
              <a:ext cx="438719" cy="1747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36181" y="9544266"/>
            <a:ext cx="473343" cy="151421"/>
            <a:chOff x="9136181" y="9544266"/>
            <a:chExt cx="473343" cy="15142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36181" y="9544266"/>
              <a:ext cx="473343" cy="1514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54151" y="5142857"/>
            <a:ext cx="3733333" cy="4158897"/>
            <a:chOff x="12954151" y="5142857"/>
            <a:chExt cx="3733333" cy="415889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299620" y="8947007"/>
              <a:ext cx="2714587" cy="354747"/>
              <a:chOff x="13299620" y="8947007"/>
              <a:chExt cx="2714587" cy="35474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299620" y="8947007"/>
                <a:ext cx="2714587" cy="35474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954151" y="5142857"/>
              <a:ext cx="3731931" cy="4034520"/>
              <a:chOff x="12954151" y="5142857"/>
              <a:chExt cx="3731931" cy="403452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954151" y="5142857"/>
                <a:ext cx="3731931" cy="403452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449638" y="2564927"/>
            <a:ext cx="1837583" cy="824541"/>
            <a:chOff x="1449638" y="2564927"/>
            <a:chExt cx="1837583" cy="8245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9638" y="2564927"/>
              <a:ext cx="1837583" cy="8245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25341" y="1949939"/>
            <a:ext cx="1487567" cy="667485"/>
            <a:chOff x="11525341" y="1949939"/>
            <a:chExt cx="1487567" cy="66748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11525341" y="1949939"/>
              <a:ext cx="1487567" cy="66748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650171" y="1590336"/>
            <a:ext cx="1131905" cy="607556"/>
            <a:chOff x="2650171" y="1590336"/>
            <a:chExt cx="1131905" cy="60755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50171" y="1590336"/>
              <a:ext cx="1131905" cy="6075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500335" y="1329452"/>
            <a:ext cx="1131905" cy="607556"/>
            <a:chOff x="3500335" y="1329452"/>
            <a:chExt cx="1131905" cy="60755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00335" y="1329452"/>
              <a:ext cx="1131905" cy="60755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477976" y="8953009"/>
            <a:ext cx="438719" cy="174725"/>
            <a:chOff x="7477976" y="8953009"/>
            <a:chExt cx="438719" cy="1747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77976" y="8953009"/>
              <a:ext cx="438719" cy="17472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pic>
        <p:nvPicPr>
          <p:cNvPr id="53" name="Object 23">
            <a:extLst>
              <a:ext uri="{FF2B5EF4-FFF2-40B4-BE49-F238E27FC236}">
                <a16:creationId xmlns:a16="http://schemas.microsoft.com/office/drawing/2014/main" id="{07E59DE0-67B2-C4DA-6BED-93657F92011E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54737" y="2027547"/>
            <a:ext cx="10187582" cy="48324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-11483" y="1286"/>
            <a:ext cx="18299483" cy="10285714"/>
            <a:chOff x="0" y="1286"/>
            <a:chExt cx="1829948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81" y="8703139"/>
              <a:ext cx="18274231" cy="1467516"/>
              <a:chOff x="1220424" y="8703138"/>
              <a:chExt cx="17065289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0424" y="8703138"/>
                <a:ext cx="17065289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8A050D-C081-C126-763C-0B5475877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9" y="4997083"/>
            <a:ext cx="6066938" cy="34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1146262" y="858680"/>
            <a:ext cx="3200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팀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43FD0-E0F4-85F3-E700-F6D595AE22D9}"/>
              </a:ext>
            </a:extLst>
          </p:cNvPr>
          <p:cNvSpPr txBox="1"/>
          <p:nvPr/>
        </p:nvSpPr>
        <p:spPr>
          <a:xfrm>
            <a:off x="2015537" y="1872294"/>
            <a:ext cx="1471463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여행지 눈치 게임 성공 </a:t>
            </a:r>
            <a:r>
              <a:rPr lang="en-US" altLang="ko-KR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</a:t>
            </a:r>
            <a:r>
              <a:rPr lang="ko-KR" altLang="en-US" sz="5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부산 숨은 명소로 여행</a:t>
            </a:r>
            <a:endParaRPr lang="en-US" altLang="ko-KR" sz="5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상쾌한</a:t>
            </a:r>
            <a:r>
              <a:rPr lang="ko-KR" altLang="en-US" sz="7500" dirty="0">
                <a:solidFill>
                  <a:srgbClr val="00206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7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 가능</a:t>
            </a:r>
            <a:endParaRPr lang="en-US" altLang="ko-KR" sz="7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9469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-25253" y="1286"/>
            <a:ext cx="18313253" cy="10285714"/>
            <a:chOff x="-13770" y="1286"/>
            <a:chExt cx="1831325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3770" y="8703139"/>
              <a:ext cx="18299483" cy="1467516"/>
              <a:chOff x="1196843" y="8703138"/>
              <a:chExt cx="17088870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6843" y="8703138"/>
                <a:ext cx="17088870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1392182" y="845417"/>
            <a:ext cx="14828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43FD0-E0F4-85F3-E700-F6D595AE22D9}"/>
              </a:ext>
            </a:extLst>
          </p:cNvPr>
          <p:cNvSpPr txBox="1"/>
          <p:nvPr/>
        </p:nvSpPr>
        <p:spPr>
          <a:xfrm>
            <a:off x="2015537" y="1872294"/>
            <a:ext cx="147146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7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여행지 추천 </a:t>
            </a:r>
            <a:r>
              <a:rPr lang="ko-KR" altLang="en-US" sz="7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r>
              <a:rPr lang="en-US" altLang="ko-KR" sz="7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9FC3158-D517-9505-DB71-2FB76514EBB5}"/>
              </a:ext>
            </a:extLst>
          </p:cNvPr>
          <p:cNvSpPr/>
          <p:nvPr/>
        </p:nvSpPr>
        <p:spPr>
          <a:xfrm>
            <a:off x="724463" y="3424819"/>
            <a:ext cx="4776698" cy="357341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사회적 거리두기 해제</a:t>
            </a:r>
            <a:endParaRPr lang="en-US" altLang="ko-KR" sz="2500" dirty="0">
              <a:solidFill>
                <a:srgbClr val="00206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코로나 </a:t>
            </a:r>
            <a:r>
              <a:rPr lang="en-US" altLang="ko-KR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19 </a:t>
            </a:r>
            <a:r>
              <a:rPr lang="ko-KR" altLang="en-US" sz="2500" dirty="0" err="1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확진자</a:t>
            </a:r>
            <a:r>
              <a:rPr lang="ko-KR" altLang="en-US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감소세</a:t>
            </a:r>
            <a:endParaRPr lang="en-US" altLang="ko-KR" sz="2500" dirty="0">
              <a:solidFill>
                <a:srgbClr val="00206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6~8</a:t>
            </a:r>
            <a:r>
              <a:rPr lang="ko-KR" altLang="en-US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월 여름 휴가철 성수기</a:t>
            </a:r>
            <a:endParaRPr lang="en-US" altLang="ko-KR" sz="2500" dirty="0">
              <a:solidFill>
                <a:srgbClr val="00206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관광 수요 급증 예상</a:t>
            </a:r>
            <a:endParaRPr lang="en-US" altLang="ko-KR" sz="3000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sym typeface="Wingdings" panose="05000000000000000000" pitchFamily="2" charset="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여행지 관련 서비스 제작</a:t>
            </a:r>
            <a:endParaRPr lang="en-US" altLang="ko-KR" sz="3000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D427424-2992-DFCC-38A5-D3FFDE0706CC}"/>
              </a:ext>
            </a:extLst>
          </p:cNvPr>
          <p:cNvSpPr/>
          <p:nvPr/>
        </p:nvSpPr>
        <p:spPr>
          <a:xfrm>
            <a:off x="5737661" y="5115121"/>
            <a:ext cx="717501" cy="50491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40E9833-001B-4521-6495-0533FF310BB0}"/>
              </a:ext>
            </a:extLst>
          </p:cNvPr>
          <p:cNvSpPr/>
          <p:nvPr/>
        </p:nvSpPr>
        <p:spPr>
          <a:xfrm>
            <a:off x="6691662" y="3431508"/>
            <a:ext cx="4776698" cy="357341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여름철을 주제로</a:t>
            </a:r>
            <a:endParaRPr lang="en-US" altLang="ko-KR" sz="2500" dirty="0">
              <a:solidFill>
                <a:srgbClr val="00206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계절별 여행지를 주제로</a:t>
            </a:r>
            <a:endParaRPr lang="en-US" altLang="ko-KR" sz="2500" dirty="0">
              <a:solidFill>
                <a:srgbClr val="00206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꿀 여행지</a:t>
            </a:r>
            <a:r>
              <a:rPr lang="en-US" altLang="ko-KR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* </a:t>
            </a:r>
            <a:r>
              <a:rPr lang="ko-KR" altLang="en-US" sz="25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주제로</a:t>
            </a:r>
            <a:endParaRPr lang="en-US" altLang="ko-KR" sz="2500" dirty="0">
              <a:solidFill>
                <a:srgbClr val="00206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서비스를 기획</a:t>
            </a:r>
            <a:r>
              <a:rPr lang="en-US" altLang="ko-KR" sz="30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??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8CB2711-6AAE-4FE8-D114-EEE731DA22F0}"/>
              </a:ext>
            </a:extLst>
          </p:cNvPr>
          <p:cNvSpPr/>
          <p:nvPr/>
        </p:nvSpPr>
        <p:spPr>
          <a:xfrm>
            <a:off x="11704860" y="4959071"/>
            <a:ext cx="717501" cy="50491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DA32F2C-5868-1DE2-0190-6809FC0F4F02}"/>
              </a:ext>
            </a:extLst>
          </p:cNvPr>
          <p:cNvSpPr/>
          <p:nvPr/>
        </p:nvSpPr>
        <p:spPr>
          <a:xfrm>
            <a:off x="12658861" y="3449600"/>
            <a:ext cx="4776698" cy="357341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사용자가</a:t>
            </a: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5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여행의 키워드</a:t>
            </a:r>
            <a:r>
              <a:rPr lang="ko-KR" altLang="en-US" sz="30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</a:t>
            </a: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입력하면</a:t>
            </a:r>
            <a:r>
              <a:rPr lang="ko-KR" altLang="en-US" sz="30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000" dirty="0">
                <a:solidFill>
                  <a:srgbClr val="00206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그에 해당하는 </a:t>
            </a:r>
            <a:endParaRPr lang="en-US" altLang="ko-KR" sz="3000" dirty="0">
              <a:solidFill>
                <a:srgbClr val="00206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500" dirty="0">
                <a:solidFill>
                  <a:srgbClr val="FF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인기 여행지와 꿀 여행지 추천</a:t>
            </a:r>
            <a:endParaRPr lang="en-US" altLang="ko-KR" sz="3500" dirty="0">
              <a:solidFill>
                <a:srgbClr val="FF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3" name="Object 54">
            <a:extLst>
              <a:ext uri="{FF2B5EF4-FFF2-40B4-BE49-F238E27FC236}">
                <a16:creationId xmlns:a16="http://schemas.microsoft.com/office/drawing/2014/main" id="{848CBEAD-72D6-BF2B-7D8C-A4F2A9F3E0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20000"/>
          </a:blip>
          <a:stretch>
            <a:fillRect/>
          </a:stretch>
        </p:blipFill>
        <p:spPr>
          <a:xfrm>
            <a:off x="13969667" y="5331249"/>
            <a:ext cx="3731931" cy="403452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FF181CE-98AD-10C9-1C5F-9C511C4982B3}"/>
              </a:ext>
            </a:extLst>
          </p:cNvPr>
          <p:cNvSpPr txBox="1"/>
          <p:nvPr/>
        </p:nvSpPr>
        <p:spPr>
          <a:xfrm>
            <a:off x="6753430" y="7064722"/>
            <a:ext cx="5020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*</a:t>
            </a:r>
            <a:r>
              <a:rPr lang="ko-KR" altLang="en-US" sz="1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꿀 여행지란</a:t>
            </a:r>
            <a:r>
              <a:rPr lang="en-US" altLang="ko-KR" sz="1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나만 알고 있는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유명 하지 않지만 너무 좋은 여행지</a:t>
            </a:r>
            <a:endParaRPr lang="en-US" altLang="ko-KR" sz="18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800" dirty="0">
              <a:solidFill>
                <a:srgbClr val="00206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177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A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E51FB-960C-C8F5-9B40-FFF9C9845BE5}"/>
              </a:ext>
            </a:extLst>
          </p:cNvPr>
          <p:cNvGrpSpPr/>
          <p:nvPr/>
        </p:nvGrpSpPr>
        <p:grpSpPr>
          <a:xfrm>
            <a:off x="-34218" y="-23911"/>
            <a:ext cx="18313253" cy="10285714"/>
            <a:chOff x="-13770" y="1286"/>
            <a:chExt cx="18313253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3770" y="8703139"/>
              <a:ext cx="18299483" cy="1467516"/>
              <a:chOff x="1196843" y="8703138"/>
              <a:chExt cx="17088870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6843" y="8703138"/>
                <a:ext cx="17088870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86"/>
              <a:ext cx="18299483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39BC5C-57C8-5221-925B-095A11617CCC}"/>
              </a:ext>
            </a:extLst>
          </p:cNvPr>
          <p:cNvSpPr txBox="1"/>
          <p:nvPr/>
        </p:nvSpPr>
        <p:spPr>
          <a:xfrm>
            <a:off x="958242" y="839106"/>
            <a:ext cx="2350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스택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E24B76-D058-6D20-AE0C-256811530713}"/>
              </a:ext>
            </a:extLst>
          </p:cNvPr>
          <p:cNvGrpSpPr/>
          <p:nvPr/>
        </p:nvGrpSpPr>
        <p:grpSpPr>
          <a:xfrm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08E09-FBC9-9B91-9BA1-FF172AB3F118}"/>
                </a:ext>
              </a:extLst>
            </p:cNvPr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조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상쾌한</a:t>
              </a:r>
            </a:p>
          </p:txBody>
        </p:sp>
        <p:grpSp>
          <p:nvGrpSpPr>
            <p:cNvPr id="37" name="그룹 1021">
              <a:extLst>
                <a:ext uri="{FF2B5EF4-FFF2-40B4-BE49-F238E27FC236}">
                  <a16:creationId xmlns:a16="http://schemas.microsoft.com/office/drawing/2014/main" id="{422E9153-6941-EB70-B83D-B3C04266C92E}"/>
                </a:ext>
              </a:extLst>
            </p:cNvPr>
            <p:cNvGrpSpPr/>
            <p:nvPr/>
          </p:nvGrpSpPr>
          <p:grpSpPr>
            <a:xfrm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>
                <a:extLst>
                  <a:ext uri="{FF2B5EF4-FFF2-40B4-BE49-F238E27FC236}">
                    <a16:creationId xmlns:a16="http://schemas.microsoft.com/office/drawing/2014/main" id="{BDEA5421-CBF8-0E5C-FDC5-8167BBC11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pic>
        <p:nvPicPr>
          <p:cNvPr id="2050" name="Picture 2" descr="텔레그램, 공식 한글 서비스 시작">
            <a:extLst>
              <a:ext uri="{FF2B5EF4-FFF2-40B4-BE49-F238E27FC236}">
                <a16:creationId xmlns:a16="http://schemas.microsoft.com/office/drawing/2014/main" id="{CB6FFF58-8B94-0D62-7BED-C8AEE47A0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619" b="90000" l="10000" r="90000">
                        <a14:foregroundMark x1="40938" y1="13333" x2="48750" y2="7619"/>
                        <a14:foregroundMark x1="55313" y1="7619" x2="55313" y2="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27"/>
          <a:stretch/>
        </p:blipFill>
        <p:spPr bwMode="auto">
          <a:xfrm>
            <a:off x="11188389" y="2920834"/>
            <a:ext cx="4188726" cy="20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700114C-86FD-62F5-A345-39EEE5D7504A}"/>
              </a:ext>
            </a:extLst>
          </p:cNvPr>
          <p:cNvSpPr txBox="1"/>
          <p:nvPr/>
        </p:nvSpPr>
        <p:spPr>
          <a:xfrm>
            <a:off x="12271094" y="4624883"/>
            <a:ext cx="2023315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Telegram</a:t>
            </a:r>
          </a:p>
        </p:txBody>
      </p:sp>
      <p:pic>
        <p:nvPicPr>
          <p:cNvPr id="2052" name="Picture 4" descr="Mobile Logo png download - 512*512 - Free Transparent Selenium png  Download. - CleanPNG / KissPNG">
            <a:extLst>
              <a:ext uri="{FF2B5EF4-FFF2-40B4-BE49-F238E27FC236}">
                <a16:creationId xmlns:a16="http://schemas.microsoft.com/office/drawing/2014/main" id="{F4CBA248-7DE7-AE6C-7A27-6E3936D3A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385" l="10000" r="90000">
                        <a14:foregroundMark x1="73889" y1="10192" x2="73889" y2="10192"/>
                        <a14:foregroundMark x1="32778" y1="10192" x2="32778" y2="10192"/>
                        <a14:foregroundMark x1="54000" y1="69038" x2="54000" y2="69038"/>
                        <a14:foregroundMark x1="40111" y1="90385" x2="40111" y2="90385"/>
                        <a14:foregroundMark x1="36667" y1="65000" x2="36667" y2="65000"/>
                        <a14:foregroundMark x1="33444" y1="64615" x2="41111" y2="70192"/>
                        <a14:foregroundMark x1="53778" y1="70192" x2="53778" y2="70192"/>
                        <a14:foregroundMark x1="57333" y1="69231" x2="53000" y2="76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60" y="2578127"/>
            <a:ext cx="4489176" cy="25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5A00F79-0D02-621C-4813-F2A8DFFDFFEF}"/>
              </a:ext>
            </a:extLst>
          </p:cNvPr>
          <p:cNvSpPr txBox="1"/>
          <p:nvPr/>
        </p:nvSpPr>
        <p:spPr>
          <a:xfrm>
            <a:off x="2918290" y="4940890"/>
            <a:ext cx="2023315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Selenium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BA04C-43A0-D835-848C-67505775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18" y="2783030"/>
            <a:ext cx="3692855" cy="18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15A1CB3-4E87-AECA-40D3-DE0C76C315E6}"/>
              </a:ext>
            </a:extLst>
          </p:cNvPr>
          <p:cNvSpPr txBox="1"/>
          <p:nvPr/>
        </p:nvSpPr>
        <p:spPr>
          <a:xfrm>
            <a:off x="7565934" y="4688101"/>
            <a:ext cx="3317967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Korean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3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KeyBERT</a:t>
            </a: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1FDC65-C943-D9B9-8079-6DB2C346DE7A}"/>
              </a:ext>
            </a:extLst>
          </p:cNvPr>
          <p:cNvSpPr txBox="1"/>
          <p:nvPr/>
        </p:nvSpPr>
        <p:spPr>
          <a:xfrm>
            <a:off x="758912" y="7040396"/>
            <a:ext cx="3317967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크롤링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사이트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</a:p>
        </p:txBody>
      </p:sp>
      <p:pic>
        <p:nvPicPr>
          <p:cNvPr id="1028" name="Picture 4" descr="씨트립, '트립닷컴 그룹'으로 사명 변경">
            <a:extLst>
              <a:ext uri="{FF2B5EF4-FFF2-40B4-BE49-F238E27FC236}">
                <a16:creationId xmlns:a16="http://schemas.microsoft.com/office/drawing/2014/main" id="{FCE09332-C4D3-B19A-5E13-4A938E866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800" b="89978" l="5395" r="93421">
                        <a14:foregroundMark x1="12500" y1="41648" x2="12500" y2="41648"/>
                        <a14:foregroundMark x1="5395" y1="32294" x2="5395" y2="32294"/>
                        <a14:foregroundMark x1="19211" y1="48330" x2="19211" y2="48330"/>
                        <a14:foregroundMark x1="27895" y1="32962" x2="27895" y2="32962"/>
                        <a14:foregroundMark x1="28289" y1="43875" x2="28289" y2="43875"/>
                        <a14:foregroundMark x1="49474" y1="54343" x2="49474" y2="54343"/>
                        <a14:foregroundMark x1="55395" y1="45212" x2="55395" y2="45212"/>
                        <a14:foregroundMark x1="67237" y1="46771" x2="67237" y2="46771"/>
                        <a14:foregroundMark x1="79868" y1="45212" x2="79868" y2="45212"/>
                        <a14:foregroundMark x1="93421" y1="46325" x2="93421" y2="46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48" y="6463702"/>
            <a:ext cx="3778634" cy="22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대한민국 구석구석 - Apps on Google Play">
            <a:extLst>
              <a:ext uri="{FF2B5EF4-FFF2-40B4-BE49-F238E27FC236}">
                <a16:creationId xmlns:a16="http://schemas.microsoft.com/office/drawing/2014/main" id="{D4C4CBC0-1496-34DC-FC5F-B748281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5778" b="93778" l="4889" r="93778">
                        <a14:foregroundMark x1="48000" y1="24444" x2="48000" y2="24444"/>
                        <a14:foregroundMark x1="48889" y1="7111" x2="48889" y2="7111"/>
                        <a14:foregroundMark x1="50667" y1="5778" x2="50667" y2="5778"/>
                        <a14:foregroundMark x1="11556" y1="49778" x2="11556" y2="49778"/>
                        <a14:foregroundMark x1="9778" y1="48444" x2="9778" y2="48444"/>
                        <a14:foregroundMark x1="8444" y1="48444" x2="8444" y2="48444"/>
                        <a14:foregroundMark x1="5333" y1="49778" x2="5333" y2="49778"/>
                        <a14:foregroundMark x1="47556" y1="93778" x2="47556" y2="93778"/>
                        <a14:foregroundMark x1="93778" y1="47111" x2="93778" y2="47111"/>
                        <a14:foregroundMark x1="77778" y1="30222" x2="77778" y2="30222"/>
                        <a14:foregroundMark x1="75111" y1="40444" x2="72000" y2="45778"/>
                        <a14:foregroundMark x1="64000" y1="37778" x2="66222" y2="42222"/>
                        <a14:foregroundMark x1="68000" y1="45333" x2="68000" y2="45333"/>
                        <a14:foregroundMark x1="50667" y1="39556" x2="49333" y2="42222"/>
                        <a14:foregroundMark x1="35556" y1="42222" x2="35556" y2="42222"/>
                        <a14:foregroundMark x1="44889" y1="42222" x2="36889" y2="46667"/>
                        <a14:foregroundMark x1="33778" y1="45778" x2="25333" y2="45778"/>
                        <a14:foregroundMark x1="23556" y1="38222" x2="21778" y2="39556"/>
                        <a14:foregroundMark x1="19111" y1="39556" x2="15556" y2="46667"/>
                        <a14:foregroundMark x1="17333" y1="37333" x2="23556" y2="41333"/>
                        <a14:foregroundMark x1="29778" y1="40444" x2="30667" y2="40444"/>
                        <a14:foregroundMark x1="33778" y1="31556" x2="21778" y2="41333"/>
                        <a14:foregroundMark x1="22222" y1="33778" x2="34667" y2="54667"/>
                        <a14:foregroundMark x1="34667" y1="54667" x2="61778" y2="60444"/>
                        <a14:foregroundMark x1="61778" y1="60444" x2="75556" y2="68000"/>
                        <a14:foregroundMark x1="64889" y1="59111" x2="49778" y2="52889"/>
                        <a14:foregroundMark x1="58222" y1="39556" x2="47556" y2="59111"/>
                        <a14:foregroundMark x1="56889" y1="37778" x2="56889" y2="37778"/>
                        <a14:foregroundMark x1="54222" y1="39556" x2="49778" y2="44444"/>
                        <a14:foregroundMark x1="49778" y1="43556" x2="49778" y2="43556"/>
                        <a14:foregroundMark x1="54222" y1="35111" x2="54222" y2="35111"/>
                        <a14:foregroundMark x1="55111" y1="35111" x2="44889" y2="48444"/>
                        <a14:foregroundMark x1="52000" y1="36444" x2="33778" y2="60000"/>
                        <a14:foregroundMark x1="33778" y1="60000" x2="17333" y2="72444"/>
                        <a14:foregroundMark x1="44889" y1="30222" x2="36889" y2="60444"/>
                        <a14:foregroundMark x1="41333" y1="31556" x2="28444" y2="78667"/>
                        <a14:foregroundMark x1="32444" y1="38222" x2="31111" y2="59556"/>
                        <a14:foregroundMark x1="32000" y1="39111" x2="24444" y2="65333"/>
                        <a14:foregroundMark x1="23111" y1="52000" x2="23111" y2="59556"/>
                        <a14:foregroundMark x1="27556" y1="42222" x2="27556" y2="57333"/>
                        <a14:foregroundMark x1="28000" y1="42667" x2="27556" y2="59111"/>
                        <a14:foregroundMark x1="29333" y1="42667" x2="25333" y2="67111"/>
                        <a14:foregroundMark x1="24444" y1="51556" x2="24444" y2="65778"/>
                        <a14:foregroundMark x1="24889" y1="56000" x2="23556" y2="65778"/>
                        <a14:foregroundMark x1="21778" y1="59556" x2="20444" y2="63556"/>
                        <a14:foregroundMark x1="18667" y1="61778" x2="18667" y2="70222"/>
                        <a14:foregroundMark x1="26667" y1="60889" x2="41333" y2="67111"/>
                        <a14:foregroundMark x1="27556" y1="65778" x2="65778" y2="60889"/>
                        <a14:foregroundMark x1="39111" y1="66667" x2="73333" y2="66667"/>
                        <a14:foregroundMark x1="41778" y1="59111" x2="84000" y2="59556"/>
                        <a14:foregroundMark x1="43556" y1="59556" x2="81333" y2="59111"/>
                        <a14:foregroundMark x1="25333" y1="52889" x2="87111" y2="59111"/>
                        <a14:foregroundMark x1="38222" y1="45333" x2="40444" y2="52000"/>
                        <a14:foregroundMark x1="17333" y1="40889" x2="25333" y2="56444"/>
                        <a14:foregroundMark x1="28444" y1="45333" x2="31111" y2="54667"/>
                        <a14:foregroundMark x1="28444" y1="45778" x2="36000" y2="52000"/>
                        <a14:foregroundMark x1="25333" y1="43556" x2="35111" y2="52000"/>
                        <a14:foregroundMark x1="28000" y1="46667" x2="29333" y2="53333"/>
                        <a14:foregroundMark x1="23556" y1="44444" x2="23111" y2="55111"/>
                        <a14:foregroundMark x1="23111" y1="42667" x2="32000" y2="54667"/>
                        <a14:foregroundMark x1="42667" y1="40889" x2="52000" y2="59556"/>
                        <a14:foregroundMark x1="52444" y1="45778" x2="58667" y2="68000"/>
                        <a14:foregroundMark x1="57333" y1="47111" x2="57333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165" y="6802292"/>
            <a:ext cx="1613804" cy="16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네이버 아이콘 PNG AI 무료 다운로드 | 아이콘, 책 표지 디자인, 영감 인용구">
            <a:extLst>
              <a:ext uri="{FF2B5EF4-FFF2-40B4-BE49-F238E27FC236}">
                <a16:creationId xmlns:a16="http://schemas.microsoft.com/office/drawing/2014/main" id="{C6903E4B-738F-4F0B-B63B-9B7C83B1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40889" y1="41333" x2="40889" y2="41333"/>
                        <a14:foregroundMark x1="50667" y1="52444" x2="33778" y2="46222"/>
                        <a14:foregroundMark x1="40889" y1="29778" x2="42222" y2="62667"/>
                        <a14:foregroundMark x1="45333" y1="52444" x2="51556" y2="65778"/>
                        <a14:foregroundMark x1="40000" y1="52000" x2="40889" y2="68000"/>
                        <a14:foregroundMark x1="45778" y1="34222" x2="40000" y2="55556"/>
                        <a14:foregroundMark x1="40889" y1="35111" x2="45778" y2="52444"/>
                        <a14:foregroundMark x1="50667" y1="49333" x2="56000" y2="59556"/>
                        <a14:foregroundMark x1="59111" y1="44889" x2="59556" y2="60444"/>
                        <a14:foregroundMark x1="64444" y1="29778" x2="65333" y2="67556"/>
                        <a14:foregroundMark x1="67556" y1="34222" x2="65778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588" y="64992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Korea (@googlekorea) / Twitter">
            <a:extLst>
              <a:ext uri="{FF2B5EF4-FFF2-40B4-BE49-F238E27FC236}">
                <a16:creationId xmlns:a16="http://schemas.microsoft.com/office/drawing/2014/main" id="{AF54E2EB-2199-FB8F-B824-39CB5AFC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885" y="657102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트립어드바이저 기업, 채용, 투자, 뉴스">
            <a:extLst>
              <a:ext uri="{FF2B5EF4-FFF2-40B4-BE49-F238E27FC236}">
                <a16:creationId xmlns:a16="http://schemas.microsoft.com/office/drawing/2014/main" id="{1C4AC0AF-4E42-821D-ED90-8CDED59D7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165" y="6365458"/>
            <a:ext cx="2173325" cy="21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22994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5a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0" y="1286"/>
            <a:ext cx="18299484" cy="10285714"/>
            <a:chOff x="0" y="1286"/>
            <a:chExt cx="18299484" cy="10285714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1481" y="8703139"/>
              <a:ext cx="18274232" cy="1467516"/>
              <a:chOff x="1220424" y="8703138"/>
              <a:chExt cx="17065288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20424" y="8703138"/>
                <a:ext cx="17065288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286"/>
              <a:ext cx="18299484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 rot="0"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 rot="0"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 rot="0"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 rot="0"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 rot="0"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 rot="0"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 rot="0"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 rot="0"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08074" y="829951"/>
            <a:ext cx="3465470" cy="5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배달의민족 도현"/>
                <a:ea typeface="배달의민족 도현"/>
              </a:rPr>
              <a:t>4.</a:t>
            </a:r>
            <a:r>
              <a:rPr lang="ko-KR" altLang="en-US" sz="3000">
                <a:latin typeface="배달의민족 도현"/>
                <a:ea typeface="배달의민족 도현"/>
              </a:rPr>
              <a:t> 기능</a:t>
            </a:r>
            <a:r>
              <a:rPr lang="en-US" altLang="ko-KR" sz="3000">
                <a:latin typeface="배달의민족 도현"/>
                <a:ea typeface="배달의민족 도현"/>
              </a:rPr>
              <a:t>_</a:t>
            </a:r>
            <a:r>
              <a:rPr lang="ko-KR" altLang="en-US" sz="3000">
                <a:latin typeface="배달의민족 도현"/>
                <a:ea typeface="배달의민족 도현"/>
              </a:rPr>
              <a:t>역할분담</a:t>
            </a:r>
            <a:endParaRPr lang="ko-KR" altLang="en-US" sz="3000">
              <a:latin typeface="배달의민족 도현"/>
              <a:ea typeface="배달의민족 도현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/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한나체 Pro"/>
                  <a:ea typeface="배달의민족 한나체 Pro"/>
                </a:rPr>
                <a:t>1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조</a:t>
              </a:r>
              <a:r>
                <a:rPr lang="en-US" altLang="ko-KR" sz="2000">
                  <a:latin typeface="배달의민족 한나체 Pro"/>
                  <a:ea typeface="배달의민족 한나체 Pro"/>
                </a:rPr>
                <a:t>. 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상쾌한</a:t>
              </a:r>
              <a:endParaRPr lang="ko-KR" altLang="en-US" sz="2000">
                <a:latin typeface="배달의민족 한나체 Pro"/>
                <a:ea typeface="배달의민족 한나체 Pro"/>
              </a:endParaRPr>
            </a:p>
          </p:txBody>
        </p:sp>
        <p:grpSp>
          <p:nvGrpSpPr>
            <p:cNvPr id="37" name="그룹 1021"/>
            <p:cNvGrpSpPr/>
            <p:nvPr/>
          </p:nvGrpSpPr>
          <p:grpSpPr>
            <a:xfrm rot="0"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6" name="타원 5"/>
          <p:cNvSpPr/>
          <p:nvPr/>
        </p:nvSpPr>
        <p:spPr>
          <a:xfrm>
            <a:off x="7278035" y="1804420"/>
            <a:ext cx="3731930" cy="350122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500">
                <a:latin typeface="배달의민족 도현"/>
                <a:ea typeface="배달의민족 도현"/>
              </a:rPr>
              <a:t>박현진</a:t>
            </a:r>
            <a:endParaRPr lang="ko-KR" altLang="en-US" sz="3500">
              <a:latin typeface="배달의민족 도현"/>
              <a:ea typeface="배달의민족 도현"/>
            </a:endParaRPr>
          </a:p>
          <a:p>
            <a:pPr marL="457200" indent="-457200" algn="ctr">
              <a:buFontTx/>
              <a:buChar char="-"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크롤링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marL="457200" indent="-457200" algn="ctr">
              <a:buFontTx/>
              <a:buChar char="-"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키워드 추출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marL="457200" indent="-457200" algn="ctr">
              <a:buFontTx/>
              <a:buChar char="-"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꿀 여행지 알고리즘 개발</a:t>
            </a:r>
            <a:endParaRPr lang="ko-KR" altLang="en-US" sz="2500">
              <a:latin typeface="배달의민족 도현"/>
              <a:ea typeface="배달의민족 도현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787641" y="1804420"/>
            <a:ext cx="3731930" cy="350122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500">
                <a:latin typeface="배달의민족 도현"/>
                <a:ea typeface="배달의민족 도현"/>
              </a:rPr>
              <a:t>김철용</a:t>
            </a:r>
            <a:endParaRPr lang="ko-KR" altLang="en-US" sz="3500">
              <a:latin typeface="배달의민족 도현"/>
              <a:ea typeface="배달의민족 도현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크롤링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  <a:defRPr/>
            </a:pPr>
            <a:r>
              <a:rPr lang="en-US" altLang="ko-KR" sz="2500">
                <a:latin typeface="배달의민족 도현"/>
                <a:ea typeface="배달의민족 도현"/>
              </a:rPr>
              <a:t>CBF</a:t>
            </a:r>
            <a:endParaRPr lang="en-US" altLang="ko-KR" sz="2500">
              <a:latin typeface="배달의민족 도현"/>
              <a:ea typeface="배달의민족 도현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코드 병합</a:t>
            </a:r>
            <a:endParaRPr lang="ko-KR" altLang="en-US" sz="2500">
              <a:latin typeface="배달의민족 도현"/>
              <a:ea typeface="배달의민족 도현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1768429" y="1804419"/>
            <a:ext cx="3731930" cy="350122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500">
                <a:latin typeface="배달의민족 도현"/>
                <a:ea typeface="배달의민족 도현"/>
              </a:rPr>
              <a:t>류성빈</a:t>
            </a:r>
            <a:endParaRPr lang="ko-KR" altLang="en-US" sz="3500"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en-US" altLang="ko-KR" sz="2500">
                <a:latin typeface="배달의민족 도현"/>
                <a:ea typeface="배달의민족 도현"/>
              </a:rPr>
              <a:t>- </a:t>
            </a:r>
            <a:r>
              <a:rPr lang="ko-KR" altLang="en-US" sz="2500">
                <a:latin typeface="배달의민족 도현"/>
                <a:ea typeface="배달의민족 도현"/>
              </a:rPr>
              <a:t>크롤링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en-US" altLang="ko-KR" sz="2500">
                <a:latin typeface="배달의민족 도현"/>
                <a:ea typeface="배달의민족 도현"/>
              </a:rPr>
              <a:t>- </a:t>
            </a:r>
            <a:r>
              <a:rPr lang="ko-KR" altLang="en-US" sz="2500">
                <a:latin typeface="배달의민족 도현"/>
                <a:ea typeface="배달의민족 도현"/>
              </a:rPr>
              <a:t>크롤링 과정 중 발생하는 모든 문제점</a:t>
            </a:r>
            <a:r>
              <a:rPr lang="en-US" altLang="ko-KR" sz="2500">
                <a:latin typeface="배달의민족 도현"/>
                <a:ea typeface="배달의민족 도현"/>
              </a:rPr>
              <a:t> </a:t>
            </a:r>
            <a:r>
              <a:rPr lang="ko-KR" altLang="en-US" sz="2500">
                <a:latin typeface="배달의민족 도현"/>
                <a:ea typeface="배달의민족 도현"/>
              </a:rPr>
              <a:t>해결 총괄</a:t>
            </a:r>
            <a:endParaRPr lang="en-US" altLang="ko-KR" sz="2500">
              <a:latin typeface="배달의민족 도현"/>
              <a:ea typeface="배달의민족 도현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127309" y="4976993"/>
            <a:ext cx="3731930" cy="350122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500">
                <a:latin typeface="배달의민족 도현"/>
                <a:ea typeface="배달의민족 도현"/>
              </a:rPr>
              <a:t>구광모</a:t>
            </a:r>
            <a:endParaRPr lang="ko-KR" altLang="en-US" sz="3500">
              <a:latin typeface="배달의민족 도현"/>
              <a:ea typeface="배달의민족 도현"/>
            </a:endParaRPr>
          </a:p>
          <a:p>
            <a:pPr marL="457200" indent="-45720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데이터 전처리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algn="ctr">
              <a:defRPr/>
            </a:pPr>
            <a:endParaRPr lang="en-US" altLang="ko-KR" sz="3500">
              <a:latin typeface="배달의민족 도현"/>
              <a:ea typeface="배달의민족 도현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9687383" y="4976992"/>
            <a:ext cx="3731930" cy="350122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500">
                <a:latin typeface="배달의민족 도현"/>
                <a:ea typeface="배달의민족 도현"/>
              </a:rPr>
              <a:t>김수민</a:t>
            </a:r>
            <a:endParaRPr lang="ko-KR" altLang="en-US" sz="3500">
              <a:latin typeface="배달의민족 도현"/>
              <a:ea typeface="배달의민족 도현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챗봇 구현</a:t>
            </a:r>
            <a:endParaRPr lang="ko-KR" altLang="en-US" sz="2500">
              <a:latin typeface="배달의민족 도현"/>
              <a:ea typeface="배달의민족 도현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2500">
                <a:latin typeface="배달의민족 도현"/>
                <a:ea typeface="배달의민족 도현"/>
              </a:rPr>
              <a:t>발표 자료 작성</a:t>
            </a:r>
            <a:endParaRPr lang="ko-KR" altLang="en-US" sz="2500"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5a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 rot="0"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 rot="0"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 rot="0"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/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한나체 Pro"/>
                  <a:ea typeface="배달의민족 한나체 Pro"/>
                </a:rPr>
                <a:t>1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조</a:t>
              </a:r>
              <a:r>
                <a:rPr lang="en-US" altLang="ko-KR" sz="2000">
                  <a:latin typeface="배달의민족 한나체 Pro"/>
                  <a:ea typeface="배달의민족 한나체 Pro"/>
                </a:rPr>
                <a:t>. 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상쾌한</a:t>
              </a:r>
              <a:endParaRPr lang="ko-KR" altLang="en-US" sz="2000">
                <a:latin typeface="배달의민족 한나체 Pro"/>
                <a:ea typeface="배달의민족 한나체 Pro"/>
              </a:endParaRPr>
            </a:p>
          </p:txBody>
        </p:sp>
        <p:grpSp>
          <p:nvGrpSpPr>
            <p:cNvPr id="37" name="그룹 1021"/>
            <p:cNvGrpSpPr/>
            <p:nvPr/>
          </p:nvGrpSpPr>
          <p:grpSpPr>
            <a:xfrm rot="0"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40" name="사각형: 둥근 모서리 39"/>
          <p:cNvSpPr/>
          <p:nvPr/>
        </p:nvSpPr>
        <p:spPr>
          <a:xfrm>
            <a:off x="5179754" y="1636306"/>
            <a:ext cx="7917008" cy="99060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사용자에게 여행 키워드를 입력 받음</a:t>
            </a:r>
            <a:endParaRPr lang="ko-KR" altLang="en-US" sz="40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5495" y="846994"/>
            <a:ext cx="3318918" cy="541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배달의민족 도현"/>
                <a:ea typeface="배달의민족 도현"/>
              </a:rPr>
              <a:t>4. </a:t>
            </a:r>
            <a:r>
              <a:rPr lang="ko-KR" altLang="en-US" sz="3000">
                <a:latin typeface="배달의민족 도현"/>
                <a:ea typeface="배달의민족 도현"/>
              </a:rPr>
              <a:t>기능</a:t>
            </a:r>
            <a:r>
              <a:rPr lang="en-US" altLang="ko-KR" sz="3000">
                <a:latin typeface="배달의민족 도현"/>
                <a:ea typeface="배달의민족 도현"/>
              </a:rPr>
              <a:t>_</a:t>
            </a:r>
            <a:r>
              <a:rPr lang="ko-KR" altLang="en-US" sz="3000">
                <a:latin typeface="배달의민족 도현"/>
                <a:ea typeface="배달의민족 도현"/>
              </a:rPr>
              <a:t>시연 설명</a:t>
            </a:r>
            <a:endParaRPr lang="ko-KR" altLang="en-US" sz="3000">
              <a:latin typeface="배달의민족 도현"/>
              <a:ea typeface="배달의민족 도현"/>
            </a:endParaRPr>
          </a:p>
        </p:txBody>
      </p:sp>
      <p:sp>
        <p:nvSpPr>
          <p:cNvPr id="47" name="사각형: 둥근 모서리 46"/>
          <p:cNvSpPr/>
          <p:nvPr/>
        </p:nvSpPr>
        <p:spPr>
          <a:xfrm>
            <a:off x="1083017" y="3349468"/>
            <a:ext cx="7143212" cy="43674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키워드가 </a:t>
            </a:r>
            <a:r>
              <a:rPr lang="ko-KR" altLang="en-US" sz="4000">
                <a:solidFill>
                  <a:srgbClr val="00b0f0"/>
                </a:solidFill>
                <a:latin typeface="배달의민족 한나는 열한살"/>
                <a:ea typeface="배달의민족 한나는 열한살"/>
              </a:rPr>
              <a:t>있는</a:t>
            </a: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 경우</a:t>
            </a:r>
            <a:r>
              <a:rPr lang="en-US" altLang="ko-KR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,</a:t>
            </a:r>
            <a:endParaRPr lang="en-US" altLang="ko-KR" sz="40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사용자에게 </a:t>
            </a:r>
            <a:r>
              <a:rPr lang="en-US" altLang="ko-KR" sz="4000">
                <a:solidFill>
                  <a:srgbClr val="00b0f0"/>
                </a:solidFill>
                <a:latin typeface="배달의민족 한나는 열한살"/>
                <a:ea typeface="배달의민족 한나는 열한살"/>
              </a:rPr>
              <a:t>“</a:t>
            </a:r>
            <a:r>
              <a:rPr lang="ko-KR" altLang="en-US" sz="4000">
                <a:solidFill>
                  <a:srgbClr val="00b0f0"/>
                </a:solidFill>
                <a:latin typeface="배달의민족 한나는 열한살"/>
                <a:ea typeface="배달의민족 한나는 열한살"/>
              </a:rPr>
              <a:t>키워드에 맞는</a:t>
            </a:r>
            <a:r>
              <a:rPr lang="en-US" altLang="ko-KR" sz="4000">
                <a:solidFill>
                  <a:srgbClr val="00b0f0"/>
                </a:solidFill>
                <a:latin typeface="배달의민족 한나는 열한살"/>
                <a:ea typeface="배달의민족 한나는 열한살"/>
              </a:rPr>
              <a:t>”</a:t>
            </a:r>
            <a:endParaRPr lang="en-US" altLang="ko-KR" sz="4000">
              <a:solidFill>
                <a:srgbClr val="00b0f0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1. </a:t>
            </a: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인기 여행지 </a:t>
            </a:r>
            <a:r>
              <a:rPr lang="en-US" altLang="ko-KR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2. </a:t>
            </a:r>
            <a:r>
              <a:rPr lang="ko-KR" altLang="en-US" sz="4000">
                <a:solidFill>
                  <a:srgbClr val="00b0f0"/>
                </a:solidFill>
                <a:latin typeface="배달의민족 한나는 열한살"/>
                <a:ea typeface="배달의민족 한나는 열한살"/>
              </a:rPr>
              <a:t>꿀 여행지</a:t>
            </a: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 추천</a:t>
            </a:r>
            <a:endParaRPr lang="en-US" altLang="ko-KR" sz="40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49" name="사각형: 둥근 모서리 48"/>
          <p:cNvSpPr/>
          <p:nvPr/>
        </p:nvSpPr>
        <p:spPr>
          <a:xfrm>
            <a:off x="10061773" y="3327933"/>
            <a:ext cx="7143212" cy="431062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키워드가 </a:t>
            </a:r>
            <a:r>
              <a:rPr lang="ko-KR" altLang="en-US" sz="4000">
                <a:solidFill>
                  <a:srgbClr val="00b0f0"/>
                </a:solidFill>
                <a:latin typeface="배달의민족 한나는 열한살"/>
                <a:ea typeface="배달의민족 한나는 열한살"/>
              </a:rPr>
              <a:t>없는</a:t>
            </a: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 경우</a:t>
            </a:r>
            <a:r>
              <a:rPr lang="en-US" altLang="ko-KR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,</a:t>
            </a:r>
            <a:endParaRPr lang="en-US" altLang="ko-KR" sz="40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사용자에게 </a:t>
            </a:r>
            <a:r>
              <a:rPr lang="ko-KR" altLang="en-US" sz="4000">
                <a:solidFill>
                  <a:srgbClr val="00b0f0"/>
                </a:solidFill>
                <a:latin typeface="배달의민족 한나는 열한살"/>
                <a:ea typeface="배달의민족 한나는 열한살"/>
              </a:rPr>
              <a:t>추천 키워드 </a:t>
            </a:r>
            <a:r>
              <a:rPr lang="ko-KR" altLang="en-US" sz="4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추천</a:t>
            </a:r>
            <a:endParaRPr lang="ko-KR" altLang="en-US" sz="40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[</a:t>
            </a:r>
            <a:r>
              <a:rPr lang="ko-KR" altLang="en-US" sz="3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예외</a:t>
            </a:r>
            <a:r>
              <a:rPr lang="en-US" altLang="ko-KR" sz="3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]</a:t>
            </a:r>
            <a:r>
              <a:rPr lang="ko-KR" altLang="en-US" sz="3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사용자가 키워드가 아닌 여행지를 입력</a:t>
            </a:r>
            <a:endParaRPr lang="ko-KR" altLang="en-US" sz="30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-&gt; </a:t>
            </a:r>
            <a:r>
              <a:rPr lang="ko-KR" altLang="en-US" sz="3000">
                <a:solidFill>
                  <a:srgbClr val="002060"/>
                </a:solidFill>
                <a:latin typeface="배달의민족 한나는 열한살"/>
                <a:ea typeface="배달의민족 한나는 열한살"/>
              </a:rPr>
              <a:t>재입력 요구</a:t>
            </a:r>
            <a:endParaRPr lang="en-US" altLang="ko-KR" sz="3000">
              <a:solidFill>
                <a:srgbClr val="002060"/>
              </a:solidFill>
              <a:latin typeface="배달의민족 한나는 열한살"/>
              <a:ea typeface="배달의민족 한나는 열한살"/>
            </a:endParaRPr>
          </a:p>
        </p:txBody>
      </p:sp>
      <p:grpSp>
        <p:nvGrpSpPr>
          <p:cNvPr id="99" name="그룹 98"/>
          <p:cNvGrpSpPr/>
          <p:nvPr/>
        </p:nvGrpSpPr>
        <p:grpSpPr>
          <a:xfrm rot="0">
            <a:off x="-25253" y="1286"/>
            <a:ext cx="18313252" cy="10285714"/>
            <a:chOff x="-13770" y="1286"/>
            <a:chExt cx="18313252" cy="10285714"/>
          </a:xfrm>
        </p:grpSpPr>
        <p:grpSp>
          <p:nvGrpSpPr>
            <p:cNvPr id="100" name="그룹 1003"/>
            <p:cNvGrpSpPr/>
            <p:nvPr/>
          </p:nvGrpSpPr>
          <p:grpSpPr>
            <a:xfrm rot="0">
              <a:off x="-13770" y="8703139"/>
              <a:ext cx="18299484" cy="1467516"/>
              <a:chOff x="1196843" y="8703138"/>
              <a:chExt cx="17088870" cy="2310623"/>
            </a:xfrm>
          </p:grpSpPr>
          <p:pic>
            <p:nvPicPr>
              <p:cNvPr id="120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196843" y="8703138"/>
                <a:ext cx="17088870" cy="2310623"/>
              </a:xfrm>
              <a:prstGeom prst="rect">
                <a:avLst/>
              </a:prstGeom>
            </p:spPr>
          </p:pic>
        </p:grpSp>
        <p:pic>
          <p:nvPicPr>
            <p:cNvPr id="101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0" y="1286"/>
              <a:ext cx="18299484" cy="10285714"/>
            </a:xfrm>
            <a:prstGeom prst="rect">
              <a:avLst/>
            </a:prstGeom>
          </p:spPr>
        </p:pic>
        <p:grpSp>
          <p:nvGrpSpPr>
            <p:cNvPr id="102" name="그룹 1010"/>
            <p:cNvGrpSpPr/>
            <p:nvPr/>
          </p:nvGrpSpPr>
          <p:grpSpPr>
            <a:xfrm rot="0"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16" name="그룹 1011"/>
              <p:cNvGrpSpPr/>
              <p:nvPr/>
            </p:nvGrpSpPr>
            <p:grpSpPr>
              <a:xfrm rot="0"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119" name="Object 34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그룹 1012"/>
              <p:cNvGrpSpPr/>
              <p:nvPr/>
            </p:nvGrpSpPr>
            <p:grpSpPr>
              <a:xfrm rot="0"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118" name="Object 37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" name="그룹 1013"/>
            <p:cNvGrpSpPr/>
            <p:nvPr/>
          </p:nvGrpSpPr>
          <p:grpSpPr>
            <a:xfrm rot="0"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115" name="Object 4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4" name="그룹 1014"/>
            <p:cNvGrpSpPr/>
            <p:nvPr/>
          </p:nvGrpSpPr>
          <p:grpSpPr>
            <a:xfrm rot="0"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114" name="Object 44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5" name="그룹 1015"/>
            <p:cNvGrpSpPr/>
            <p:nvPr/>
          </p:nvGrpSpPr>
          <p:grpSpPr>
            <a:xfrm rot="0"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113" name="Object 4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6" name="그룹 1016"/>
            <p:cNvGrpSpPr/>
            <p:nvPr/>
          </p:nvGrpSpPr>
          <p:grpSpPr>
            <a:xfrm rot="0">
              <a:off x="14121700" y="5621299"/>
              <a:ext cx="3731931" cy="4174587"/>
              <a:chOff x="13089304" y="5458513"/>
              <a:chExt cx="3731931" cy="4174587"/>
            </a:xfrm>
          </p:grpSpPr>
          <p:grpSp>
            <p:nvGrpSpPr>
              <p:cNvPr id="109" name="그룹 1017"/>
              <p:cNvGrpSpPr/>
              <p:nvPr/>
            </p:nvGrpSpPr>
            <p:grpSpPr>
              <a:xfrm rot="0">
                <a:off x="13562240" y="9278353"/>
                <a:ext cx="2714587" cy="354747"/>
                <a:chOff x="13562240" y="9278353"/>
                <a:chExt cx="2714587" cy="354747"/>
              </a:xfrm>
            </p:grpSpPr>
            <p:pic>
              <p:nvPicPr>
                <p:cNvPr id="112" name="Object 51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13562240" y="9278353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10" name="그룹 1018"/>
              <p:cNvGrpSpPr/>
              <p:nvPr/>
            </p:nvGrpSpPr>
            <p:grpSpPr>
              <a:xfrm rot="0">
                <a:off x="13089304" y="5458513"/>
                <a:ext cx="3731931" cy="4034520"/>
                <a:chOff x="13089304" y="5458513"/>
                <a:chExt cx="3731931" cy="4034520"/>
              </a:xfrm>
            </p:grpSpPr>
            <p:pic>
              <p:nvPicPr>
                <p:cNvPr id="111" name="Object 54"/>
                <p:cNvPicPr>
                  <a:picLocks noChangeAspect="1"/>
                </p:cNvPicPr>
                <p:nvPr/>
              </p:nvPicPr>
              <p:blipFill rotWithShape="1">
                <a:blip r:embed="rId14">
                  <a:alphaModFix amt="20000"/>
                </a:blip>
                <a:stretch>
                  <a:fillRect/>
                </a:stretch>
              </p:blipFill>
              <p:spPr>
                <a:xfrm>
                  <a:off x="13089304" y="5458513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" name="그룹 1023"/>
            <p:cNvGrpSpPr/>
            <p:nvPr/>
          </p:nvGrpSpPr>
          <p:grpSpPr>
            <a:xfrm rot="0"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108" name="Object 70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pic>
        <p:nvPicPr>
          <p:cNvPr id="121" name="Object 54"/>
          <p:cNvPicPr>
            <a:picLocks noChangeAspect="1"/>
          </p:cNvPicPr>
          <p:nvPr/>
        </p:nvPicPr>
        <p:blipFill rotWithShape="1">
          <a:blip r:embed="rId16"/>
          <a:srcRect t="48520"/>
          <a:stretch>
            <a:fillRect/>
          </a:stretch>
        </p:blipFill>
        <p:spPr>
          <a:xfrm>
            <a:off x="14133385" y="7559839"/>
            <a:ext cx="3731931" cy="2076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5a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0" y="1286"/>
            <a:ext cx="18299484" cy="10285714"/>
            <a:chOff x="0" y="1286"/>
            <a:chExt cx="18299484" cy="10285714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1481" y="8703139"/>
              <a:ext cx="18274232" cy="1467516"/>
              <a:chOff x="1220424" y="8703138"/>
              <a:chExt cx="17065288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20424" y="8703138"/>
                <a:ext cx="17065288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286"/>
              <a:ext cx="18299484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 rot="0"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 rot="0"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 rot="0"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 rot="0"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 rot="0"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 rot="0"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 rot="0"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 rot="0"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08074" y="829951"/>
            <a:ext cx="3465470" cy="5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배달의민족 도현"/>
                <a:ea typeface="배달의민족 도현"/>
              </a:rPr>
              <a:t>4.</a:t>
            </a:r>
            <a:r>
              <a:rPr lang="ko-KR" altLang="en-US" sz="3000">
                <a:latin typeface="배달의민족 도현"/>
                <a:ea typeface="배달의민족 도현"/>
              </a:rPr>
              <a:t> 기능</a:t>
            </a:r>
            <a:r>
              <a:rPr lang="en-US" altLang="ko-KR" sz="3000">
                <a:latin typeface="배달의민족 도현"/>
                <a:ea typeface="배달의민족 도현"/>
              </a:rPr>
              <a:t>_</a:t>
            </a:r>
            <a:r>
              <a:rPr lang="ko-KR" altLang="en-US" sz="3000">
                <a:latin typeface="배달의민족 도현"/>
                <a:ea typeface="배달의민족 도현"/>
              </a:rPr>
              <a:t>시연 설명</a:t>
            </a:r>
            <a:endParaRPr lang="ko-KR" altLang="en-US" sz="3000">
              <a:latin typeface="배달의민족 도현"/>
              <a:ea typeface="배달의민족 도현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/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한나체 Pro"/>
                  <a:ea typeface="배달의민족 한나체 Pro"/>
                </a:rPr>
                <a:t>1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조</a:t>
              </a:r>
              <a:r>
                <a:rPr lang="en-US" altLang="ko-KR" sz="2000">
                  <a:latin typeface="배달의민족 한나체 Pro"/>
                  <a:ea typeface="배달의민족 한나체 Pro"/>
                </a:rPr>
                <a:t>. 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상쾌한</a:t>
              </a:r>
              <a:endParaRPr lang="ko-KR" altLang="en-US" sz="2000">
                <a:latin typeface="배달의민족 한나체 Pro"/>
                <a:ea typeface="배달의민족 한나체 Pro"/>
              </a:endParaRPr>
            </a:p>
          </p:txBody>
        </p:sp>
        <p:grpSp>
          <p:nvGrpSpPr>
            <p:cNvPr id="37" name="그룹 1021"/>
            <p:cNvGrpSpPr/>
            <p:nvPr/>
          </p:nvGrpSpPr>
          <p:grpSpPr>
            <a:xfrm rot="0"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1026" name="사각형: 둥근 모서리 43"/>
          <p:cNvSpPr/>
          <p:nvPr/>
        </p:nvSpPr>
        <p:spPr>
          <a:xfrm>
            <a:off x="1116850" y="3771900"/>
            <a:ext cx="4140949" cy="189701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solidFill>
                  <a:srgbClr val="002060"/>
                </a:solidFill>
                <a:latin typeface="배달의민족 도현"/>
                <a:ea typeface="배달의민족 도현"/>
              </a:rPr>
              <a:t>리뷰 데이터 크롤링</a:t>
            </a:r>
            <a:endParaRPr lang="ko-KR" altLang="en-US" sz="2500">
              <a:solidFill>
                <a:srgbClr val="002060"/>
              </a:solidFill>
              <a:latin typeface="배달의민족 도현"/>
              <a:ea typeface="배달의민족 도현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002060"/>
                </a:solidFill>
                <a:latin typeface="배달의민족 도현"/>
                <a:ea typeface="배달의민족 도현"/>
              </a:rPr>
              <a:t>트립어드바이저</a:t>
            </a:r>
            <a:r>
              <a:rPr lang="en-US" altLang="ko-KR" sz="2000">
                <a:solidFill>
                  <a:srgbClr val="00206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>
                <a:solidFill>
                  <a:srgbClr val="002060"/>
                </a:solidFill>
                <a:latin typeface="배달의민족 도현"/>
                <a:ea typeface="배달의민족 도현"/>
              </a:rPr>
              <a:t> 구글</a:t>
            </a:r>
            <a:r>
              <a:rPr lang="en-US" altLang="ko-KR" sz="2000">
                <a:solidFill>
                  <a:srgbClr val="002060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>
                <a:solidFill>
                  <a:srgbClr val="002060"/>
                </a:solidFill>
                <a:latin typeface="배달의민족 도현"/>
                <a:ea typeface="배달의민족 도현"/>
              </a:rPr>
              <a:t> 트립닷컴</a:t>
            </a:r>
            <a:endParaRPr lang="ko-KR" altLang="en-US" sz="2000">
              <a:solidFill>
                <a:srgbClr val="00206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7" name="사각형: 둥근 모서리 43"/>
          <p:cNvSpPr/>
          <p:nvPr/>
        </p:nvSpPr>
        <p:spPr>
          <a:xfrm>
            <a:off x="7073525" y="1562100"/>
            <a:ext cx="4140949" cy="189701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solidFill>
                  <a:srgbClr val="002060"/>
                </a:solidFill>
                <a:latin typeface="배달의민족 도현"/>
                <a:ea typeface="배달의민족 도현"/>
              </a:rPr>
              <a:t>키워드 추출</a:t>
            </a:r>
            <a:endParaRPr lang="ko-KR" altLang="en-US" sz="3000">
              <a:solidFill>
                <a:srgbClr val="00206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28" name=""/>
          <p:cNvSpPr/>
          <p:nvPr/>
        </p:nvSpPr>
        <p:spPr>
          <a:xfrm rot="19798594">
            <a:off x="5534322" y="3097547"/>
            <a:ext cx="9906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29" name="사각형: 둥근 모서리 43"/>
          <p:cNvSpPr/>
          <p:nvPr/>
        </p:nvSpPr>
        <p:spPr>
          <a:xfrm>
            <a:off x="7073525" y="5837281"/>
            <a:ext cx="4140949" cy="189701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rgbClr val="002060"/>
                </a:solidFill>
                <a:latin typeface="배달의민족 도현"/>
                <a:ea typeface="배달의민족 도현"/>
              </a:rPr>
              <a:t>CBF</a:t>
            </a:r>
            <a:endParaRPr lang="en-US" altLang="ko-KR" sz="3000">
              <a:solidFill>
                <a:srgbClr val="00206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0" name=""/>
          <p:cNvSpPr/>
          <p:nvPr/>
        </p:nvSpPr>
        <p:spPr>
          <a:xfrm rot="5400000">
            <a:off x="8648700" y="4648200"/>
            <a:ext cx="9906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1" name=""/>
          <p:cNvSpPr/>
          <p:nvPr/>
        </p:nvSpPr>
        <p:spPr>
          <a:xfrm rot="19798594">
            <a:off x="11554122" y="5360652"/>
            <a:ext cx="9906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2" name="사각형: 둥근 모서리 43"/>
          <p:cNvSpPr/>
          <p:nvPr/>
        </p:nvSpPr>
        <p:spPr>
          <a:xfrm>
            <a:off x="13004050" y="3703680"/>
            <a:ext cx="4140949" cy="189701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>
                <a:solidFill>
                  <a:srgbClr val="002060"/>
                </a:solidFill>
                <a:latin typeface="배달의민족 도현"/>
                <a:ea typeface="배달의민족 도현"/>
              </a:rPr>
              <a:t>챗봇</a:t>
            </a:r>
            <a:endParaRPr lang="ko-KR" altLang="en-US" sz="3000">
              <a:solidFill>
                <a:srgbClr val="00206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3" name=""/>
          <p:cNvSpPr txBox="1"/>
          <p:nvPr/>
        </p:nvSpPr>
        <p:spPr>
          <a:xfrm rot="19770524">
            <a:off x="4627157" y="1959872"/>
            <a:ext cx="5257800" cy="3146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  <a:latin typeface="배달의민족 도현"/>
                <a:ea typeface="배달의민족 도현"/>
              </a:rPr>
              <a:t>pickle</a:t>
            </a:r>
            <a:r>
              <a:rPr lang="ko-KR" altLang="en-US" sz="1500">
                <a:solidFill>
                  <a:schemeClr val="lt1"/>
                </a:solidFill>
                <a:latin typeface="배달의민족 도현"/>
                <a:ea typeface="배달의민족 도현"/>
              </a:rPr>
              <a:t> 데이터 병합</a:t>
            </a:r>
            <a:endParaRPr lang="ko-KR" altLang="en-US" sz="150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4" name=""/>
          <p:cNvSpPr txBox="1"/>
          <p:nvPr/>
        </p:nvSpPr>
        <p:spPr>
          <a:xfrm>
            <a:off x="7924800" y="3848100"/>
            <a:ext cx="19050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35" name=""/>
          <p:cNvSpPr txBox="1"/>
          <p:nvPr/>
        </p:nvSpPr>
        <p:spPr>
          <a:xfrm>
            <a:off x="8229600" y="3909060"/>
            <a:ext cx="3276600" cy="3200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solidFill>
                  <a:schemeClr val="lt1"/>
                </a:solidFill>
                <a:latin typeface="배달의민족 도현"/>
                <a:ea typeface="배달의민족 도현"/>
              </a:rPr>
              <a:t>키워드 데이터 프레임</a:t>
            </a:r>
            <a:endParaRPr lang="ko-KR" altLang="en-US" sz="150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36" name=""/>
          <p:cNvSpPr txBox="1"/>
          <p:nvPr/>
        </p:nvSpPr>
        <p:spPr>
          <a:xfrm rot="19838650">
            <a:off x="11434389" y="5257594"/>
            <a:ext cx="3657600" cy="3183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solidFill>
                  <a:schemeClr val="lt1"/>
                </a:solidFill>
                <a:latin typeface="배달의민족 도현"/>
                <a:ea typeface="배달의민족 도현"/>
              </a:rPr>
              <a:t>유사도 검출</a:t>
            </a:r>
            <a:endParaRPr lang="ko-KR" altLang="en-US" sz="150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5a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-11483" y="1286"/>
            <a:ext cx="18299484" cy="10285714"/>
            <a:chOff x="0" y="1286"/>
            <a:chExt cx="18299484" cy="10285714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1481" y="8703139"/>
              <a:ext cx="18274232" cy="1467516"/>
              <a:chOff x="1220424" y="8703138"/>
              <a:chExt cx="17065288" cy="23106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20424" y="8703138"/>
                <a:ext cx="17065288" cy="23106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286"/>
              <a:ext cx="18299484" cy="1028571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 rot="0">
              <a:off x="11208837" y="7559839"/>
              <a:ext cx="2467012" cy="2141321"/>
              <a:chOff x="10804589" y="7632478"/>
              <a:chExt cx="2467012" cy="2141321"/>
            </a:xfrm>
          </p:grpSpPr>
          <p:grpSp>
            <p:nvGrpSpPr>
              <p:cNvPr id="1011" name="그룹 1011"/>
              <p:cNvGrpSpPr/>
              <p:nvPr/>
            </p:nvGrpSpPr>
            <p:grpSpPr>
              <a:xfrm rot="0">
                <a:off x="10955216" y="9345275"/>
                <a:ext cx="1481431" cy="387977"/>
                <a:chOff x="10955216" y="9345275"/>
                <a:chExt cx="1481431" cy="38797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60000">
                  <a:off x="10955216" y="9345275"/>
                  <a:ext cx="1481431" cy="38797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 rot="0">
                <a:off x="10804589" y="7632478"/>
                <a:ext cx="2467012" cy="2141321"/>
                <a:chOff x="10804589" y="7632478"/>
                <a:chExt cx="2467012" cy="21413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0804589" y="7632478"/>
                  <a:ext cx="2467012" cy="21413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 rot="0">
              <a:off x="2074103" y="8441293"/>
              <a:ext cx="2284041" cy="1332506"/>
              <a:chOff x="2074103" y="8441293"/>
              <a:chExt cx="2284041" cy="13325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074103" y="8441293"/>
                <a:ext cx="2284041" cy="133250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5527500" y="9212056"/>
              <a:ext cx="438719" cy="174725"/>
              <a:chOff x="5527500" y="9212056"/>
              <a:chExt cx="438719" cy="17472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527500" y="9212056"/>
                <a:ext cx="438719" cy="1747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9136181" y="9544266"/>
              <a:ext cx="473343" cy="151421"/>
              <a:chOff x="9136181" y="9544266"/>
              <a:chExt cx="473343" cy="15142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9136181" y="9544266"/>
                <a:ext cx="473343" cy="15142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 rot="0">
              <a:off x="13986547" y="5305643"/>
              <a:ext cx="3733333" cy="4158897"/>
              <a:chOff x="12954151" y="5142857"/>
              <a:chExt cx="3733333" cy="4158897"/>
            </a:xfrm>
          </p:grpSpPr>
          <p:grpSp>
            <p:nvGrpSpPr>
              <p:cNvPr id="1017" name="그룹 1017"/>
              <p:cNvGrpSpPr/>
              <p:nvPr/>
            </p:nvGrpSpPr>
            <p:grpSpPr>
              <a:xfrm rot="0">
                <a:off x="13299620" y="8947007"/>
                <a:ext cx="2714587" cy="354747"/>
                <a:chOff x="13299620" y="8947007"/>
                <a:chExt cx="2714587" cy="35474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3299620" y="8947007"/>
                  <a:ext cx="2714587" cy="35474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 rot="0">
                <a:off x="12954151" y="5142857"/>
                <a:ext cx="3731931" cy="4034520"/>
                <a:chOff x="12954151" y="5142857"/>
                <a:chExt cx="3731931" cy="403452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 rotWithShape="1">
                <a:blip r:embed="rId11">
                  <a:alphaModFix amt="35000"/>
                </a:blip>
                <a:stretch>
                  <a:fillRect/>
                </a:stretch>
              </p:blipFill>
              <p:spPr>
                <a:xfrm>
                  <a:off x="12954151" y="5142857"/>
                  <a:ext cx="3731931" cy="4034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 rot="0">
              <a:off x="7477976" y="8953009"/>
              <a:ext cx="438719" cy="174725"/>
              <a:chOff x="7477976" y="8953009"/>
              <a:chExt cx="438719" cy="1747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477976" y="8953009"/>
                <a:ext cx="438719" cy="17472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457200" y="116345"/>
            <a:ext cx="3352800" cy="1332506"/>
            <a:chOff x="6065652" y="5689030"/>
            <a:chExt cx="6252535" cy="1572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065652" y="5689030"/>
              <a:ext cx="6252535" cy="1572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 rot="0">
            <a:off x="15633855" y="9560897"/>
            <a:ext cx="438719" cy="174725"/>
            <a:chOff x="15633855" y="9560897"/>
            <a:chExt cx="438719" cy="17472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5633855" y="9560897"/>
              <a:ext cx="438719" cy="1747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33399" y="818370"/>
            <a:ext cx="3200399" cy="541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배달의민족 도현"/>
                <a:ea typeface="배달의민족 도현"/>
              </a:rPr>
              <a:t>4. </a:t>
            </a:r>
            <a:r>
              <a:rPr lang="ko-KR" altLang="en-US" sz="3000">
                <a:latin typeface="배달의민족 도현"/>
                <a:ea typeface="배달의민족 도현"/>
              </a:rPr>
              <a:t>기능</a:t>
            </a:r>
            <a:r>
              <a:rPr lang="en-US" altLang="ko-KR" sz="3000">
                <a:latin typeface="배달의민족 도현"/>
                <a:ea typeface="배달의민족 도현"/>
              </a:rPr>
              <a:t>_</a:t>
            </a:r>
            <a:r>
              <a:rPr lang="ko-KR" altLang="en-US" sz="3000">
                <a:latin typeface="배달의민족 도현"/>
                <a:ea typeface="배달의민족 도현"/>
              </a:rPr>
              <a:t>구현 설명</a:t>
            </a:r>
            <a:endParaRPr lang="ko-KR" altLang="en-US" sz="3000">
              <a:latin typeface="배달의민족 도현"/>
              <a:ea typeface="배달의민족 도현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16489330" y="508549"/>
            <a:ext cx="1431308" cy="998511"/>
            <a:chOff x="16287170" y="518682"/>
            <a:chExt cx="1431308" cy="998511"/>
          </a:xfrm>
        </p:grpSpPr>
        <p:sp>
          <p:nvSpPr>
            <p:cNvPr id="36" name="TextBox 35"/>
            <p:cNvSpPr txBox="1"/>
            <p:nvPr/>
          </p:nvSpPr>
          <p:spPr>
            <a:xfrm>
              <a:off x="16287170" y="1117083"/>
              <a:ext cx="14313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한나체 Pro"/>
                  <a:ea typeface="배달의민족 한나체 Pro"/>
                </a:rPr>
                <a:t>1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조</a:t>
              </a:r>
              <a:r>
                <a:rPr lang="en-US" altLang="ko-KR" sz="2000">
                  <a:latin typeface="배달의민족 한나체 Pro"/>
                  <a:ea typeface="배달의민족 한나체 Pro"/>
                </a:rPr>
                <a:t>. </a:t>
              </a:r>
              <a:r>
                <a:rPr lang="ko-KR" altLang="en-US" sz="2000">
                  <a:latin typeface="배달의민족 한나체 Pro"/>
                  <a:ea typeface="배달의민족 한나체 Pro"/>
                </a:rPr>
                <a:t>상쾌한</a:t>
              </a:r>
              <a:endParaRPr lang="ko-KR" altLang="en-US" sz="2000">
                <a:latin typeface="배달의민족 한나체 Pro"/>
                <a:ea typeface="배달의민족 한나체 Pro"/>
              </a:endParaRPr>
            </a:p>
          </p:txBody>
        </p:sp>
        <p:grpSp>
          <p:nvGrpSpPr>
            <p:cNvPr id="37" name="그룹 1021"/>
            <p:cNvGrpSpPr/>
            <p:nvPr/>
          </p:nvGrpSpPr>
          <p:grpSpPr>
            <a:xfrm rot="0">
              <a:off x="16586573" y="518682"/>
              <a:ext cx="1131905" cy="607556"/>
              <a:chOff x="2650171" y="1590336"/>
              <a:chExt cx="1131905" cy="607556"/>
            </a:xfrm>
          </p:grpSpPr>
          <p:pic>
            <p:nvPicPr>
              <p:cNvPr id="39" name="Object 64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2650171" y="1590336"/>
                <a:ext cx="1131905" cy="607556"/>
              </a:xfrm>
              <a:prstGeom prst="rect">
                <a:avLst/>
              </a:prstGeom>
            </p:spPr>
          </p:pic>
        </p:grpSp>
      </p:grpSp>
      <p:sp>
        <p:nvSpPr>
          <p:cNvPr id="40" name="TextBox 39"/>
          <p:cNvSpPr txBox="1"/>
          <p:nvPr/>
        </p:nvSpPr>
        <p:spPr>
          <a:xfrm>
            <a:off x="1473922" y="1710697"/>
            <a:ext cx="15293346" cy="3288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[</a:t>
            </a:r>
            <a:r>
              <a:rPr lang="ko-KR" altLang="en-US" sz="5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데이터 전처리</a:t>
            </a:r>
            <a:r>
              <a:rPr lang="en-US" altLang="ko-KR" sz="5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]</a:t>
            </a:r>
            <a:endParaRPr lang="en-US" altLang="ko-KR" sz="5000">
              <a:solidFill>
                <a:schemeClr val="bg1"/>
              </a:solidFill>
              <a:latin typeface="배달의민족 한나체 Pro"/>
              <a:ea typeface="배달의민족 한나체 Pro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#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평점이 없는 데이터 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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중앙값으로 채움</a:t>
            </a:r>
            <a:endParaRPr lang="ko-KR" altLang="en-US" sz="3000">
              <a:solidFill>
                <a:schemeClr val="bg1"/>
              </a:solidFill>
              <a:latin typeface="배달의민족 한나체 Pro"/>
              <a:ea typeface="배달의민족 한나체 Pro"/>
              <a:sym typeface="Wingdings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#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여행 정보 사이트에서 리뷰 수가 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100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개 미만인 경우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,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크롤링 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</a:rPr>
              <a:t>X 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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여행지 추천 정확도 증가</a:t>
            </a:r>
            <a:endParaRPr lang="ko-KR" altLang="en-US" sz="3000">
              <a:solidFill>
                <a:schemeClr val="bg1"/>
              </a:solidFill>
              <a:latin typeface="배달의민족 한나체 Pro"/>
              <a:ea typeface="배달의민족 한나체 Pro"/>
              <a:sym typeface="Wingdings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# 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크롤링한 리뷰 데이터에서 리뷰가 없다면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(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결측치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)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 </a:t>
            </a:r>
            <a:r>
              <a:rPr lang="en-US" altLang="ko-KR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-&gt;</a:t>
            </a:r>
            <a:r>
              <a:rPr lang="ko-KR" altLang="en-US" sz="3000">
                <a:solidFill>
                  <a:schemeClr val="bg1"/>
                </a:solidFill>
                <a:latin typeface="배달의민족 한나체 Pro"/>
                <a:ea typeface="배달의민족 한나체 Pro"/>
                <a:sym typeface="Wingdings"/>
              </a:rPr>
              <a:t> 해당 열 삭제</a:t>
            </a:r>
            <a:endParaRPr lang="ko-KR" altLang="en-US" sz="3000">
              <a:solidFill>
                <a:schemeClr val="bg1"/>
              </a:solidFill>
              <a:latin typeface="배달의민족 한나체 Pro"/>
              <a:ea typeface="배달의민족 한나체 Pro"/>
              <a:sym typeface="Wingdings"/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932360" y="5437218"/>
            <a:ext cx="9839863" cy="929656"/>
            <a:chOff x="931401" y="6232860"/>
            <a:chExt cx="9839863" cy="92965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31401" y="6232860"/>
              <a:ext cx="9839863" cy="92965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985439" y="6716993"/>
              <a:ext cx="1066800" cy="40182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7620000" y="6794867"/>
            <a:ext cx="9839863" cy="929656"/>
          </a:xfrm>
          <a:prstGeom prst="rect">
            <a:avLst/>
          </a:prstGeom>
        </p:spPr>
      </p:pic>
      <p:sp>
        <p:nvSpPr>
          <p:cNvPr id="14" name="화살표: 아래쪽 13"/>
          <p:cNvSpPr/>
          <p:nvPr/>
        </p:nvSpPr>
        <p:spPr>
          <a:xfrm rot="18794836">
            <a:off x="9455371" y="6220788"/>
            <a:ext cx="989641" cy="9154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5675740" y="7207681"/>
            <a:ext cx="784403" cy="5137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8951389" y="5866165"/>
            <a:ext cx="784403" cy="5137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1028</ep:Words>
  <ep:PresentationFormat>사용자 지정</ep:PresentationFormat>
  <ep:Paragraphs>202</ep:Paragraphs>
  <ep:Slides>22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2022-06-22T14:49:41.000</dcterms:created>
  <dc:creator>officegen</dc:creator>
  <cp:lastModifiedBy>김철용</cp:lastModifiedBy>
  <dcterms:modified xsi:type="dcterms:W3CDTF">2022-06-24T08:12:45.655</dcterms:modified>
  <cp:revision>33</cp:revision>
  <dc:title>PowerPoint 프레젠테이션</dc:title>
  <cp:version>1000.0000.01</cp:version>
</cp:coreProperties>
</file>